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54" d="100"/>
          <a:sy n="54" d="100"/>
        </p:scale>
        <p:origin x="1668" y="84"/>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1/22/2024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107258"/>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350" b="1" dirty="0">
                <a:solidFill>
                  <a:srgbClr val="0057A8"/>
                </a:solidFill>
                <a:latin typeface="Helvetica" pitchFamily="2" charset="0"/>
                <a:ea typeface="Times New Roman" panose="02020603050405020304" pitchFamily="18" charset="0"/>
                <a:cs typeface="HelveticaNeueLT-Roman"/>
              </a:rPr>
              <a:t>An Extremely Spacious Detached Bungalow Enjoying An Enviable Position In One Of Exmouth’s Most Desirable Locations With Views Across Surrounding Countryside Towards The Sea And South Devon Coastline Offered For Sale With No Onward Chain</a:t>
            </a:r>
          </a:p>
          <a:p>
            <a:pPr algn="ctr">
              <a:lnSpc>
                <a:spcPct val="127000"/>
              </a:lnSpc>
            </a:pPr>
            <a:endParaRPr lang="en-GB" sz="500" dirty="0">
              <a:solidFill>
                <a:srgbClr val="0057A8"/>
              </a:solidFill>
              <a:latin typeface="Helvetica" pitchFamily="2" charset="0"/>
              <a:ea typeface="Times New Roman" panose="02020603050405020304" pitchFamily="18" charset="0"/>
              <a:cs typeface="HelveticaNeueLT-Roman"/>
            </a:endParaRPr>
          </a:p>
          <a:p>
            <a:pPr algn="ctr">
              <a:lnSpc>
                <a:spcPct val="127000"/>
              </a:lnSpc>
            </a:pPr>
            <a:r>
              <a:rPr lang="en-GB" sz="1150" dirty="0">
                <a:solidFill>
                  <a:srgbClr val="000000"/>
                </a:solidFill>
                <a:latin typeface="Helvetica" pitchFamily="2" charset="0"/>
                <a:ea typeface="Times New Roman" panose="02020603050405020304" pitchFamily="18" charset="0"/>
                <a:cs typeface="HelveticaNeueLT-Roman"/>
              </a:rPr>
              <a:t>Large Entrance Porch </a:t>
            </a:r>
            <a:r>
              <a:rPr lang="en-GB" sz="1150" dirty="0">
                <a:solidFill>
                  <a:srgbClr val="000000"/>
                </a:solidFill>
                <a:effectLst/>
                <a:latin typeface="Helvetica" pitchFamily="2" charset="0"/>
                <a:ea typeface="Times New Roman" panose="02020603050405020304" pitchFamily="18" charset="0"/>
                <a:cs typeface="HelveticaNeueLT-Roman"/>
              </a:rPr>
              <a:t>• Reception </a:t>
            </a:r>
            <a:r>
              <a:rPr lang="en-GB" sz="1150" dirty="0">
                <a:solidFill>
                  <a:srgbClr val="000000"/>
                </a:solidFill>
                <a:latin typeface="Helvetica" pitchFamily="2" charset="0"/>
                <a:ea typeface="Times New Roman" panose="02020603050405020304" pitchFamily="18" charset="0"/>
                <a:cs typeface="HelveticaNeueLT-Roman"/>
              </a:rPr>
              <a:t>Hall </a:t>
            </a:r>
            <a:r>
              <a:rPr lang="en-GB" sz="1150" dirty="0">
                <a:solidFill>
                  <a:srgbClr val="000000"/>
                </a:solidFill>
                <a:effectLst/>
                <a:latin typeface="Helvetica" pitchFamily="2" charset="0"/>
                <a:ea typeface="Times New Roman" panose="02020603050405020304" pitchFamily="18" charset="0"/>
                <a:cs typeface="HelveticaNeueLT-Roman"/>
              </a:rPr>
              <a:t>• Lounge • </a:t>
            </a:r>
          </a:p>
          <a:p>
            <a:pPr algn="ctr">
              <a:lnSpc>
                <a:spcPct val="127000"/>
              </a:lnSpc>
            </a:pPr>
            <a:r>
              <a:rPr lang="en-GB" sz="1150" dirty="0">
                <a:solidFill>
                  <a:srgbClr val="000000"/>
                </a:solidFill>
                <a:effectLst/>
                <a:latin typeface="Helvetica" pitchFamily="2" charset="0"/>
                <a:ea typeface="Times New Roman" panose="02020603050405020304" pitchFamily="18" charset="0"/>
                <a:cs typeface="HelveticaNeueLT-Roman"/>
              </a:rPr>
              <a:t>Good Size Double Glazed Conservatory • Spacious Kitchen • Separate Dining Room • </a:t>
            </a:r>
          </a:p>
          <a:p>
            <a:pPr algn="ctr">
              <a:lnSpc>
                <a:spcPct val="127000"/>
              </a:lnSpc>
            </a:pPr>
            <a:r>
              <a:rPr lang="en-GB" sz="1150" dirty="0">
                <a:solidFill>
                  <a:srgbClr val="000000"/>
                </a:solidFill>
                <a:latin typeface="Helvetica" pitchFamily="2" charset="0"/>
                <a:ea typeface="Times New Roman" panose="02020603050405020304" pitchFamily="18" charset="0"/>
                <a:cs typeface="HelveticaNeueLT-Roman"/>
              </a:rPr>
              <a:t>Three Bedrooms – Principal Bedroom With En-Suite Bathroom/WC</a:t>
            </a:r>
            <a:r>
              <a:rPr lang="en-GB" sz="1150" dirty="0">
                <a:solidFill>
                  <a:srgbClr val="000000"/>
                </a:solidFill>
                <a:effectLst/>
                <a:latin typeface="Helvetica" pitchFamily="2" charset="0"/>
                <a:ea typeface="Times New Roman" panose="02020603050405020304" pitchFamily="18" charset="0"/>
                <a:cs typeface="HelveticaNeueLT-Roman"/>
              </a:rPr>
              <a:t> • Main Bathroom/WC • </a:t>
            </a:r>
            <a:r>
              <a:rPr lang="en-GB" sz="1150" dirty="0">
                <a:solidFill>
                  <a:srgbClr val="000000"/>
                </a:solidFill>
                <a:latin typeface="Helvetica" pitchFamily="2" charset="0"/>
                <a:ea typeface="Times New Roman" panose="02020603050405020304" pitchFamily="18" charset="0"/>
                <a:cs typeface="HelveticaNeueLT-Roman"/>
              </a:rPr>
              <a:t>Privately Owned Solar Panels</a:t>
            </a:r>
            <a:r>
              <a:rPr lang="en-GB" sz="1150" dirty="0">
                <a:solidFill>
                  <a:srgbClr val="000000"/>
                </a:solidFill>
                <a:effectLst/>
                <a:latin typeface="Helvetica" pitchFamily="2" charset="0"/>
                <a:ea typeface="Times New Roman" panose="02020603050405020304" pitchFamily="18" charset="0"/>
                <a:cs typeface="HelveticaNeueLT-Roman"/>
              </a:rPr>
              <a:t> • Well Planned Mature Rear Garden • Ample Parking •</a:t>
            </a:r>
            <a:endParaRPr lang="en-GB" sz="115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33974"/>
            <a:ext cx="1950959" cy="100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p>
          <a:p>
            <a:pPr>
              <a:lnSpc>
                <a:spcPct val="120000"/>
              </a:lnSpc>
              <a:tabLst>
                <a:tab pos="685800" algn="l"/>
              </a:tabLst>
            </a:pPr>
            <a:r>
              <a:rPr lang="en-GB" sz="1900" dirty="0">
                <a:solidFill>
                  <a:srgbClr val="000000"/>
                </a:solidFill>
                <a:effectLst/>
                <a:latin typeface="HelveticaNeueLT-Roman"/>
                <a:ea typeface="Times New Roman" panose="02020603050405020304" pitchFamily="18" charset="0"/>
                <a:cs typeface="HelveticaNeueLT-Roman"/>
              </a:rPr>
              <a:t>£</a:t>
            </a:r>
            <a:r>
              <a:rPr lang="en-GB" sz="1900" dirty="0">
                <a:solidFill>
                  <a:srgbClr val="000000"/>
                </a:solidFill>
                <a:latin typeface="HelveticaNeueLT-Roman"/>
                <a:ea typeface="Times New Roman" panose="02020603050405020304" pitchFamily="18" charset="0"/>
                <a:cs typeface="HelveticaNeueLT-Roman"/>
              </a:rPr>
              <a:t>749,000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l"/>
            <a:r>
              <a:rPr lang="en-GB" sz="2000" dirty="0">
                <a:solidFill>
                  <a:schemeClr val="bg1"/>
                </a:solidFill>
                <a:latin typeface="Inter"/>
              </a:rPr>
              <a:t>28 </a:t>
            </a:r>
            <a:r>
              <a:rPr lang="en-GB" sz="2000" b="0" i="0" dirty="0">
                <a:solidFill>
                  <a:schemeClr val="bg1"/>
                </a:solidFill>
                <a:effectLst/>
                <a:latin typeface="Inter"/>
              </a:rPr>
              <a:t>Foxholes Hill, Exmouth, EX8 2DQ</a:t>
            </a: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41" name="Picture 40">
            <a:extLst>
              <a:ext uri="{FF2B5EF4-FFF2-40B4-BE49-F238E27FC236}">
                <a16:creationId xmlns:a16="http://schemas.microsoft.com/office/drawing/2014/main" id="{8F5DD466-52C1-072F-69BD-B227BCA5AE64}"/>
              </a:ext>
            </a:extLst>
          </p:cNvPr>
          <p:cNvPicPr>
            <a:picLocks noChangeAspect="1"/>
          </p:cNvPicPr>
          <p:nvPr/>
        </p:nvPicPr>
        <p:blipFill>
          <a:blip r:embed="rId3"/>
          <a:srcRect/>
          <a:stretch/>
        </p:blipFill>
        <p:spPr>
          <a:xfrm>
            <a:off x="914240" y="5627699"/>
            <a:ext cx="932121" cy="539358"/>
          </a:xfrm>
          <a:prstGeom prst="rect">
            <a:avLst/>
          </a:prstGeom>
          <a:ln>
            <a:solidFill>
              <a:schemeClr val="tx1"/>
            </a:solidFill>
          </a:ln>
        </p:spPr>
      </p:pic>
      <p:pic>
        <p:nvPicPr>
          <p:cNvPr id="43" name="Picture 42">
            <a:extLst>
              <a:ext uri="{FF2B5EF4-FFF2-40B4-BE49-F238E27FC236}">
                <a16:creationId xmlns:a16="http://schemas.microsoft.com/office/drawing/2014/main" id="{4AAC4170-9752-CC70-6A4E-C0D3F0BA679B}"/>
              </a:ext>
            </a:extLst>
          </p:cNvPr>
          <p:cNvPicPr>
            <a:picLocks noChangeAspect="1"/>
          </p:cNvPicPr>
          <p:nvPr/>
        </p:nvPicPr>
        <p:blipFill>
          <a:blip r:embed="rId3"/>
          <a:srcRect/>
          <a:stretch/>
        </p:blipFill>
        <p:spPr>
          <a:xfrm>
            <a:off x="1496549" y="1384906"/>
            <a:ext cx="913575" cy="555982"/>
          </a:xfrm>
          <a:prstGeom prst="rect">
            <a:avLst/>
          </a:prstGeom>
          <a:ln>
            <a:solidFill>
              <a:schemeClr val="tx1"/>
            </a:solidFill>
          </a:ln>
        </p:spPr>
      </p:pic>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4">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pic>
        <p:nvPicPr>
          <p:cNvPr id="3" name="Picture 2" descr="Timeline">
            <a:extLst>
              <a:ext uri="{FF2B5EF4-FFF2-40B4-BE49-F238E27FC236}">
                <a16:creationId xmlns:a16="http://schemas.microsoft.com/office/drawing/2014/main" id="{ED59B1F4-9F48-0BAF-A649-8179B01547F3}"/>
              </a:ext>
            </a:extLst>
          </p:cNvPr>
          <p:cNvPicPr>
            <a:picLocks noChangeAspect="1"/>
          </p:cNvPicPr>
          <p:nvPr/>
        </p:nvPicPr>
        <p:blipFill>
          <a:blip r:embed="rId5"/>
          <a:stretch>
            <a:fillRect/>
          </a:stretch>
        </p:blipFill>
        <p:spPr>
          <a:xfrm>
            <a:off x="2761731" y="8011852"/>
            <a:ext cx="2014014" cy="1512896"/>
          </a:xfrm>
          <a:prstGeom prst="rect">
            <a:avLst/>
          </a:prstGeom>
        </p:spPr>
      </p:pic>
      <p:pic>
        <p:nvPicPr>
          <p:cNvPr id="7" name="Picture 8">
            <a:extLst>
              <a:ext uri="{FF2B5EF4-FFF2-40B4-BE49-F238E27FC236}">
                <a16:creationId xmlns:a16="http://schemas.microsoft.com/office/drawing/2014/main" id="{8CEE2914-54FB-71DD-F40C-F2D0359817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5889" y="2633160"/>
            <a:ext cx="6346233" cy="44630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a:extLst>
              <a:ext uri="{FF2B5EF4-FFF2-40B4-BE49-F238E27FC236}">
                <a16:creationId xmlns:a16="http://schemas.microsoft.com/office/drawing/2014/main" id="{B0142F5E-DABB-01BC-113E-3A702AE0D0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389" y="486652"/>
            <a:ext cx="3156794" cy="2376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a:extLst>
              <a:ext uri="{FF2B5EF4-FFF2-40B4-BE49-F238E27FC236}">
                <a16:creationId xmlns:a16="http://schemas.microsoft.com/office/drawing/2014/main" id="{BC4E259A-7390-5DE1-82E8-D5F4E87B2F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3326" y="487266"/>
            <a:ext cx="3147319" cy="2376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F8FEF14-40DE-CF6E-6648-09D0839E334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7380" y="2981200"/>
            <a:ext cx="3191358" cy="23760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C6032201-A36D-F8B2-B33C-746476C1070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23883" y="2985270"/>
            <a:ext cx="3147319" cy="237193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2A8F4221-D626-FA3D-FB61-14342857109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7381" y="5466007"/>
            <a:ext cx="3191358" cy="23760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7B635043-A081-44A1-FCF4-28F4F221157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23883" y="5496526"/>
            <a:ext cx="3191358" cy="2357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660198" cy="9956572"/>
          </a:xfrm>
          <a:prstGeom prst="rect">
            <a:avLst/>
          </a:prstGeom>
          <a:noFill/>
        </p:spPr>
        <p:txBody>
          <a:bodyPr wrap="square" rtlCol="0">
            <a:spAutoFit/>
          </a:bodyPr>
          <a:lstStyle/>
          <a:p>
            <a:pPr algn="ctr"/>
            <a:r>
              <a:rPr lang="en-GB" sz="1400" b="1" dirty="0">
                <a:latin typeface="Inter"/>
              </a:rPr>
              <a:t>28</a:t>
            </a:r>
            <a:r>
              <a:rPr lang="en-GB" sz="1400" b="1" i="0" dirty="0">
                <a:effectLst/>
                <a:latin typeface="Inter"/>
              </a:rPr>
              <a:t>, Foxholes Hill, Exmouth, Devon, EX8 </a:t>
            </a:r>
            <a:r>
              <a:rPr lang="en-GB" sz="1400" b="1" dirty="0">
                <a:latin typeface="Inter"/>
              </a:rPr>
              <a:t>2DQ</a:t>
            </a:r>
            <a:endParaRPr lang="en-GB" sz="1400" b="1" i="0" dirty="0">
              <a:effectLst/>
              <a:latin typeface="Inter"/>
            </a:endParaRPr>
          </a:p>
          <a:p>
            <a:endParaRPr lang="en-US" sz="1100" dirty="0">
              <a:latin typeface="Helvetica" pitchFamily="2" charset="0"/>
            </a:endParaRPr>
          </a:p>
          <a:p>
            <a:r>
              <a:rPr lang="en-GB" sz="1100" dirty="0"/>
              <a:t>The property is located only a short distance from Jurassic coast walks along the cliff top and down to Exmouth Esplanade and Sea Front. The Esplanade runs the length of the beach where there are several cafe's, pubs and shops. With Exmouth Pavilion and Ocean providing a range of entertainment along with Side Shore water sports centre and </a:t>
            </a:r>
            <a:r>
              <a:rPr lang="en-GB" sz="1100" dirty="0" err="1"/>
              <a:t>Mickys</a:t>
            </a:r>
            <a:r>
              <a:rPr lang="en-GB" sz="1100" dirty="0"/>
              <a:t> Bistro from renowned chef Michael Cains.</a:t>
            </a:r>
          </a:p>
          <a:p>
            <a:endParaRPr lang="en-GB" sz="1100" dirty="0"/>
          </a:p>
          <a:p>
            <a:r>
              <a:rPr lang="en-GB" sz="1100" dirty="0"/>
              <a:t>​​​​​​​</a:t>
            </a:r>
            <a:r>
              <a:rPr lang="en-GB" sz="1100" b="1" dirty="0"/>
              <a:t>THE ACCOMMODATION COMPRISES:  </a:t>
            </a:r>
            <a:r>
              <a:rPr lang="en-GB" sz="1100" dirty="0"/>
              <a:t>Sliding double glazed patio doors opening to: </a:t>
            </a:r>
          </a:p>
          <a:p>
            <a:endParaRPr lang="en-GB" sz="1100" b="1" dirty="0"/>
          </a:p>
          <a:p>
            <a:r>
              <a:rPr lang="en-GB" sz="1100" b="1" dirty="0"/>
              <a:t>SPACIOUS ENTRANCE PORCH:  </a:t>
            </a:r>
            <a:r>
              <a:rPr lang="en-GB" sz="1100" dirty="0"/>
              <a:t>With cold water tap; skylight window; double glazed door with patterned glass giving access to the: </a:t>
            </a:r>
          </a:p>
          <a:p>
            <a:endParaRPr lang="en-GB" sz="1100" b="1" dirty="0"/>
          </a:p>
          <a:p>
            <a:r>
              <a:rPr lang="en-GB" sz="1100" b="1" dirty="0"/>
              <a:t>RECEPTION HALL:  </a:t>
            </a:r>
            <a:r>
              <a:rPr lang="en-GB" sz="1100" dirty="0"/>
              <a:t>With access to loft space; two radiators; thermostat control for central heating; coved ceiling; walk-in coats cupboard with uPVC double glazed window with patterned glass and shelving; airing cupboard housing water cylinder and the gas boiler serving domestic hot water and central heating. </a:t>
            </a:r>
          </a:p>
          <a:p>
            <a:endParaRPr lang="en-GB" sz="1100" b="1" dirty="0"/>
          </a:p>
          <a:p>
            <a:r>
              <a:rPr lang="en-GB" sz="1100" b="1" dirty="0"/>
              <a:t>LOUNGE:  </a:t>
            </a:r>
            <a:r>
              <a:rPr lang="en-GB" sz="1100" dirty="0"/>
              <a:t>A bright and spacious room with sliding double glazed patio doors opening onto a rear sun terrace gaining wonderful views towards the sea and over rolling countryside; further sliding double glazed patio doors opening onto the conservatory; fire surround with open grate; television point; additional wall lighting; coved ceiling. </a:t>
            </a:r>
          </a:p>
          <a:p>
            <a:endParaRPr lang="en-GB" sz="1100" b="1" dirty="0"/>
          </a:p>
          <a:p>
            <a:r>
              <a:rPr lang="en-GB" sz="1100" b="1" dirty="0"/>
              <a:t>CONSERVATORY:  </a:t>
            </a:r>
            <a:r>
              <a:rPr lang="en-GB" sz="1100" dirty="0"/>
              <a:t>A fine and spacious addition to the accommodation with uPVC double glazed windows overlooking the rear gardens enjoying the sea and countryside views; radiator; wall lighting; range of power sockets.</a:t>
            </a:r>
          </a:p>
          <a:p>
            <a:endParaRPr lang="en-GB" sz="1100" b="1" dirty="0"/>
          </a:p>
          <a:p>
            <a:r>
              <a:rPr lang="en-GB" sz="1100" b="1" dirty="0"/>
              <a:t>KITCHEN:  </a:t>
            </a:r>
            <a:r>
              <a:rPr lang="en-GB" sz="1100" dirty="0"/>
              <a:t>A generously sized kitchen fitted with a range of work top surfaces with tiled surrounds; inset single drainer one and a quarter bowl sink unit with mixer tap; base cupboards, drawer units, space and plumbing for washing machine beneath work tops; five ring Range style oven with stainless back and stainless-steel chimney style extractor hood over with light; matching wall mounted cupboards; space for upright fridge/freezer; radiator; </a:t>
            </a:r>
          </a:p>
          <a:p>
            <a:r>
              <a:rPr lang="en-GB" sz="1100" dirty="0"/>
              <a:t>uPVC double glazed window to front aspect; uPVC double glazed door with patterned glass giving access to outside; glazed panelled door through to the:</a:t>
            </a:r>
          </a:p>
          <a:p>
            <a:endParaRPr lang="en-GB" sz="1100" b="1" dirty="0"/>
          </a:p>
          <a:p>
            <a:r>
              <a:rPr lang="en-GB" sz="1100" b="1" dirty="0"/>
              <a:t>DINING ROOM: </a:t>
            </a:r>
            <a:r>
              <a:rPr lang="en-GB" sz="1100" dirty="0"/>
              <a:t>(also accessed from the lounge). uPVC double glazed window to side aspect; sliding double glazed patio doors opening onto the rear garden enjoying the lovely sea and countryside views. </a:t>
            </a:r>
          </a:p>
          <a:p>
            <a:endParaRPr lang="en-GB" sz="1100" b="1" dirty="0"/>
          </a:p>
          <a:p>
            <a:r>
              <a:rPr lang="en-GB" sz="1100" b="1" dirty="0"/>
              <a:t>BEDROOM ONE:  </a:t>
            </a:r>
            <a:r>
              <a:rPr lang="en-GB" sz="1100" dirty="0"/>
              <a:t>uPVC double glazed window to rear aspect; radiator; coved ceiling; door to: </a:t>
            </a:r>
          </a:p>
          <a:p>
            <a:endParaRPr lang="en-GB" sz="1100" b="1" dirty="0"/>
          </a:p>
          <a:p>
            <a:r>
              <a:rPr lang="en-GB" sz="1100" b="1" dirty="0"/>
              <a:t>EN-SUITE BATHROOM/WC:  </a:t>
            </a:r>
            <a:r>
              <a:rPr lang="en-GB" sz="1100" dirty="0"/>
              <a:t>Comprising of a bath with Mira shower unit over; pedestal wash hand basin; WC; fully tiled walls; light/shaver socket; wall mounted mirror-fronted cabinet; uPVC double glazed window with patterned glass. </a:t>
            </a:r>
          </a:p>
          <a:p>
            <a:endParaRPr lang="en-GB" sz="1100" b="1" dirty="0"/>
          </a:p>
          <a:p>
            <a:r>
              <a:rPr lang="en-GB" sz="1100" b="1" dirty="0"/>
              <a:t>BEDROOM TWO:  </a:t>
            </a:r>
            <a:r>
              <a:rPr lang="en-GB" sz="1100" dirty="0"/>
              <a:t> A good size second bedroom with uPVC double glazed window to front aspect; radiator; coved ceiling; built-in wardrobe with clothes rail and shelf. </a:t>
            </a:r>
          </a:p>
          <a:p>
            <a:endParaRPr lang="en-GB" sz="1100" b="1" dirty="0"/>
          </a:p>
          <a:p>
            <a:r>
              <a:rPr lang="en-GB" sz="1100" b="1" dirty="0"/>
              <a:t>BEDROOM THREE:  </a:t>
            </a:r>
            <a:r>
              <a:rPr lang="en-GB" sz="1100" dirty="0"/>
              <a:t>uPVC double glazed window to rear aspect; radiator; coved ceiling. </a:t>
            </a:r>
          </a:p>
          <a:p>
            <a:endParaRPr lang="en-GB" sz="1100" b="1" dirty="0"/>
          </a:p>
          <a:p>
            <a:r>
              <a:rPr lang="en-GB" sz="1100" b="1" dirty="0"/>
              <a:t>BATHROOM/WC:  </a:t>
            </a:r>
            <a:r>
              <a:rPr lang="en-GB" sz="1100" dirty="0"/>
              <a:t>Comprising of a bath with Mira shower unit over; pedestal wash hand basin; WC with push button flush; chrome heated towel rail; fully tiled walls; light/shaver socket; uPVC tilt and turn window with patterned glass. </a:t>
            </a:r>
          </a:p>
          <a:p>
            <a:endParaRPr lang="en-GB" sz="1100" dirty="0">
              <a:latin typeface="Helvetica" pitchFamily="2" charset="0"/>
            </a:endParaRPr>
          </a:p>
          <a:p>
            <a:r>
              <a:rPr lang="en-GB" sz="1100" b="1" dirty="0"/>
              <a:t>OUTSIDE: </a:t>
            </a:r>
            <a:r>
              <a:rPr lang="en-GB" sz="1100" dirty="0"/>
              <a:t>The property is approached via a block paved driveway providing off-road parking for numerous cars and rockery style garden area to one side. There is a lawned area of garden to the front. A pedestrian gate and patio side pathway leads through to the REAR GARDEN which is a delightful feature of the property with patio sun terrace ideal for al-fresco dining/entertaining and ideally  positioned to take full advantage of the wonderful coastal views; attractive areas of lawned garden with mature shrubs and bushes which offer an array of colour. Greenhouse (requiring some attention). A further side pathway and gate gives access back round to the front of the property.  </a:t>
            </a: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261610"/>
          </a:xfrm>
          <a:prstGeom prst="rect">
            <a:avLst/>
          </a:prstGeom>
          <a:noFill/>
        </p:spPr>
        <p:txBody>
          <a:bodyPr wrap="square" rtlCol="0">
            <a:spAutoFit/>
          </a:bodyPr>
          <a:lstStyle/>
          <a:p>
            <a:endParaRPr lang="en-US" sz="1100" dirty="0">
              <a:latin typeface="Helvetica" pitchFamily="2" charset="0"/>
            </a:endParaRPr>
          </a:p>
        </p:txBody>
      </p:sp>
      <p:pic>
        <p:nvPicPr>
          <p:cNvPr id="2050" name="Picture 2">
            <a:extLst>
              <a:ext uri="{FF2B5EF4-FFF2-40B4-BE49-F238E27FC236}">
                <a16:creationId xmlns:a16="http://schemas.microsoft.com/office/drawing/2014/main" id="{9DFDF6AB-612A-8432-85A3-27F02E0F5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9635" y="2544418"/>
            <a:ext cx="5198158" cy="69573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80359DA-F97A-71E9-4955-8692668365E8}"/>
              </a:ext>
            </a:extLst>
          </p:cNvPr>
          <p:cNvSpPr txBox="1"/>
          <p:nvPr/>
        </p:nvSpPr>
        <p:spPr>
          <a:xfrm>
            <a:off x="8106563" y="678873"/>
            <a:ext cx="6429244" cy="1107996"/>
          </a:xfrm>
          <a:prstGeom prst="rect">
            <a:avLst/>
          </a:prstGeom>
          <a:noFill/>
        </p:spPr>
        <p:txBody>
          <a:bodyPr wrap="square" rtlCol="0">
            <a:spAutoFit/>
          </a:bodyPr>
          <a:lstStyle/>
          <a:p>
            <a:r>
              <a:rPr lang="en-GB" sz="1100" b="1" dirty="0"/>
              <a:t>SINGLE GARAGE: </a:t>
            </a:r>
            <a:endParaRPr lang="en-GB" sz="1100" dirty="0"/>
          </a:p>
          <a:p>
            <a:r>
              <a:rPr lang="en-GB" sz="1100" dirty="0"/>
              <a:t>With electrically operated up and over; power and light connected. </a:t>
            </a:r>
          </a:p>
          <a:p>
            <a:endParaRPr lang="en-GB" sz="1100" b="1" dirty="0"/>
          </a:p>
          <a:p>
            <a:r>
              <a:rPr lang="en-GB" sz="1100" b="1" dirty="0"/>
              <a:t>MORTGAGE ASSISTANCE: </a:t>
            </a:r>
            <a:r>
              <a:rPr lang="en-GB" sz="1100" dirty="0"/>
              <a:t>We are pleased to recommend Meredith Morgan Taylor, who would be pleased to help irrelevant of which estate agent you finally buy through. For a free initial, no obligation chat please contact us on 01395 264111 to arrange an appointment.</a:t>
            </a:r>
          </a:p>
        </p:txBody>
      </p:sp>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TotalTime>
  <Words>1034</Words>
  <Application>Microsoft Office PowerPoint</Application>
  <PresentationFormat>Custom</PresentationFormat>
  <Paragraphs>50</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HelveticaNeueLT-Roman</vt:lpstr>
      <vt:lpstr>Inter</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15</cp:revision>
  <cp:lastPrinted>2024-01-22T11:58:27Z</cp:lastPrinted>
  <dcterms:created xsi:type="dcterms:W3CDTF">2023-03-19T13:39:10Z</dcterms:created>
  <dcterms:modified xsi:type="dcterms:W3CDTF">2024-01-22T11:58:30Z</dcterms:modified>
</cp:coreProperties>
</file>