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Lst>
  <p:sldSz cx="15119350" cy="10691813"/>
  <p:notesSz cx="6799263" cy="99298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45" userDrawn="1">
          <p15:clr>
            <a:srgbClr val="A4A3A4"/>
          </p15:clr>
        </p15:guide>
        <p15:guide id="2" pos="476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196"/>
    <p:restoredTop sz="96327"/>
  </p:normalViewPr>
  <p:slideViewPr>
    <p:cSldViewPr snapToGrid="0" showGuides="1">
      <p:cViewPr varScale="1">
        <p:scale>
          <a:sx n="57" d="100"/>
          <a:sy n="57" d="100"/>
        </p:scale>
        <p:origin x="1518" y="72"/>
      </p:cViewPr>
      <p:guideLst>
        <p:guide orient="horz" pos="3345"/>
        <p:guide pos="476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33951" y="1749795"/>
            <a:ext cx="12851448" cy="3722335"/>
          </a:xfrm>
        </p:spPr>
        <p:txBody>
          <a:bodyPr anchor="b"/>
          <a:lstStyle>
            <a:lvl1pPr algn="ctr">
              <a:defRPr sz="9354"/>
            </a:lvl1pPr>
          </a:lstStyle>
          <a:p>
            <a:r>
              <a:rPr lang="en-GB"/>
              <a:t>Click to edit Master title style</a:t>
            </a:r>
            <a:endParaRPr lang="en-US" dirty="0"/>
          </a:p>
        </p:txBody>
      </p:sp>
      <p:sp>
        <p:nvSpPr>
          <p:cNvPr id="3" name="Subtitle 2"/>
          <p:cNvSpPr>
            <a:spLocks noGrp="1"/>
          </p:cNvSpPr>
          <p:nvPr>
            <p:ph type="subTitle" idx="1"/>
          </p:nvPr>
        </p:nvSpPr>
        <p:spPr>
          <a:xfrm>
            <a:off x="1889919" y="5615678"/>
            <a:ext cx="11339513" cy="2581379"/>
          </a:xfrm>
        </p:spPr>
        <p:txBody>
          <a:bodyPr/>
          <a:lstStyle>
            <a:lvl1pPr marL="0" indent="0" algn="ctr">
              <a:buNone/>
              <a:defRPr sz="3742"/>
            </a:lvl1pPr>
            <a:lvl2pPr marL="712775" indent="0" algn="ctr">
              <a:buNone/>
              <a:defRPr sz="3118"/>
            </a:lvl2pPr>
            <a:lvl3pPr marL="1425550" indent="0" algn="ctr">
              <a:buNone/>
              <a:defRPr sz="2806"/>
            </a:lvl3pPr>
            <a:lvl4pPr marL="2138324" indent="0" algn="ctr">
              <a:buNone/>
              <a:defRPr sz="2494"/>
            </a:lvl4pPr>
            <a:lvl5pPr marL="2851099" indent="0" algn="ctr">
              <a:buNone/>
              <a:defRPr sz="2494"/>
            </a:lvl5pPr>
            <a:lvl6pPr marL="3563874" indent="0" algn="ctr">
              <a:buNone/>
              <a:defRPr sz="2494"/>
            </a:lvl6pPr>
            <a:lvl7pPr marL="4276649" indent="0" algn="ctr">
              <a:buNone/>
              <a:defRPr sz="2494"/>
            </a:lvl7pPr>
            <a:lvl8pPr marL="4989424" indent="0" algn="ctr">
              <a:buNone/>
              <a:defRPr sz="2494"/>
            </a:lvl8pPr>
            <a:lvl9pPr marL="5702198" indent="0" algn="ctr">
              <a:buNone/>
              <a:defRPr sz="2494"/>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E2701A29-D3F8-E041-970A-5989E69128E0}" type="datetimeFigureOut">
              <a:rPr lang="en-US" smtClean="0"/>
              <a:t>4/5/2024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28539118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E2701A29-D3F8-E041-970A-5989E69128E0}" type="datetimeFigureOut">
              <a:rPr lang="en-US" smtClean="0"/>
              <a:t>4/5/2024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3002190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819786" y="569240"/>
            <a:ext cx="3260110" cy="9060817"/>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1039456" y="569240"/>
            <a:ext cx="9591338" cy="9060817"/>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E2701A29-D3F8-E041-970A-5989E69128E0}" type="datetimeFigureOut">
              <a:rPr lang="en-US" smtClean="0"/>
              <a:t>4/5/2024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4207615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E2701A29-D3F8-E041-970A-5989E69128E0}" type="datetimeFigureOut">
              <a:rPr lang="en-US" smtClean="0"/>
              <a:t>4/5/2024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20184405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31582" y="2665532"/>
            <a:ext cx="13040439" cy="4447496"/>
          </a:xfrm>
        </p:spPr>
        <p:txBody>
          <a:bodyPr anchor="b"/>
          <a:lstStyle>
            <a:lvl1pPr>
              <a:defRPr sz="9354"/>
            </a:lvl1pPr>
          </a:lstStyle>
          <a:p>
            <a:r>
              <a:rPr lang="en-GB"/>
              <a:t>Click to edit Master title style</a:t>
            </a:r>
            <a:endParaRPr lang="en-US" dirty="0"/>
          </a:p>
        </p:txBody>
      </p:sp>
      <p:sp>
        <p:nvSpPr>
          <p:cNvPr id="3" name="Text Placeholder 2"/>
          <p:cNvSpPr>
            <a:spLocks noGrp="1"/>
          </p:cNvSpPr>
          <p:nvPr>
            <p:ph type="body" idx="1"/>
          </p:nvPr>
        </p:nvSpPr>
        <p:spPr>
          <a:xfrm>
            <a:off x="1031582" y="7155103"/>
            <a:ext cx="13040439" cy="2338833"/>
          </a:xfrm>
        </p:spPr>
        <p:txBody>
          <a:bodyPr/>
          <a:lstStyle>
            <a:lvl1pPr marL="0" indent="0">
              <a:buNone/>
              <a:defRPr sz="3742">
                <a:solidFill>
                  <a:schemeClr val="tx1"/>
                </a:solidFill>
              </a:defRPr>
            </a:lvl1pPr>
            <a:lvl2pPr marL="712775" indent="0">
              <a:buNone/>
              <a:defRPr sz="3118">
                <a:solidFill>
                  <a:schemeClr val="tx1">
                    <a:tint val="75000"/>
                  </a:schemeClr>
                </a:solidFill>
              </a:defRPr>
            </a:lvl2pPr>
            <a:lvl3pPr marL="1425550" indent="0">
              <a:buNone/>
              <a:defRPr sz="2806">
                <a:solidFill>
                  <a:schemeClr val="tx1">
                    <a:tint val="75000"/>
                  </a:schemeClr>
                </a:solidFill>
              </a:defRPr>
            </a:lvl3pPr>
            <a:lvl4pPr marL="2138324" indent="0">
              <a:buNone/>
              <a:defRPr sz="2494">
                <a:solidFill>
                  <a:schemeClr val="tx1">
                    <a:tint val="75000"/>
                  </a:schemeClr>
                </a:solidFill>
              </a:defRPr>
            </a:lvl4pPr>
            <a:lvl5pPr marL="2851099" indent="0">
              <a:buNone/>
              <a:defRPr sz="2494">
                <a:solidFill>
                  <a:schemeClr val="tx1">
                    <a:tint val="75000"/>
                  </a:schemeClr>
                </a:solidFill>
              </a:defRPr>
            </a:lvl5pPr>
            <a:lvl6pPr marL="3563874" indent="0">
              <a:buNone/>
              <a:defRPr sz="2494">
                <a:solidFill>
                  <a:schemeClr val="tx1">
                    <a:tint val="75000"/>
                  </a:schemeClr>
                </a:solidFill>
              </a:defRPr>
            </a:lvl6pPr>
            <a:lvl7pPr marL="4276649" indent="0">
              <a:buNone/>
              <a:defRPr sz="2494">
                <a:solidFill>
                  <a:schemeClr val="tx1">
                    <a:tint val="75000"/>
                  </a:schemeClr>
                </a:solidFill>
              </a:defRPr>
            </a:lvl7pPr>
            <a:lvl8pPr marL="4989424" indent="0">
              <a:buNone/>
              <a:defRPr sz="2494">
                <a:solidFill>
                  <a:schemeClr val="tx1">
                    <a:tint val="75000"/>
                  </a:schemeClr>
                </a:solidFill>
              </a:defRPr>
            </a:lvl8pPr>
            <a:lvl9pPr marL="5702198" indent="0">
              <a:buNone/>
              <a:defRPr sz="2494">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E2701A29-D3F8-E041-970A-5989E69128E0}" type="datetimeFigureOut">
              <a:rPr lang="en-US" smtClean="0"/>
              <a:t>4/5/2024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16512906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1039455" y="2846200"/>
            <a:ext cx="6425724" cy="678385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7654171" y="2846200"/>
            <a:ext cx="6425724" cy="678385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E2701A29-D3F8-E041-970A-5989E69128E0}" type="datetimeFigureOut">
              <a:rPr lang="en-US" smtClean="0"/>
              <a:t>4/5/2024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1530497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41425" y="569242"/>
            <a:ext cx="13040439" cy="2066590"/>
          </a:xfrm>
        </p:spPr>
        <p:txBody>
          <a:bodyPr/>
          <a:lstStyle/>
          <a:p>
            <a:r>
              <a:rPr lang="en-GB"/>
              <a:t>Click to edit Master title style</a:t>
            </a:r>
            <a:endParaRPr lang="en-US" dirty="0"/>
          </a:p>
        </p:txBody>
      </p:sp>
      <p:sp>
        <p:nvSpPr>
          <p:cNvPr id="3" name="Text Placeholder 2"/>
          <p:cNvSpPr>
            <a:spLocks noGrp="1"/>
          </p:cNvSpPr>
          <p:nvPr>
            <p:ph type="body" idx="1"/>
          </p:nvPr>
        </p:nvSpPr>
        <p:spPr>
          <a:xfrm>
            <a:off x="1041426" y="2620980"/>
            <a:ext cx="6396193"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en-GB"/>
              <a:t>Click to edit Master text styles</a:t>
            </a:r>
          </a:p>
        </p:txBody>
      </p:sp>
      <p:sp>
        <p:nvSpPr>
          <p:cNvPr id="4" name="Content Placeholder 3"/>
          <p:cNvSpPr>
            <a:spLocks noGrp="1"/>
          </p:cNvSpPr>
          <p:nvPr>
            <p:ph sz="half" idx="2"/>
          </p:nvPr>
        </p:nvSpPr>
        <p:spPr>
          <a:xfrm>
            <a:off x="1041426" y="3905482"/>
            <a:ext cx="6396193" cy="574437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7654172" y="2620980"/>
            <a:ext cx="6427693"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en-GB"/>
              <a:t>Click to edit Master text styles</a:t>
            </a:r>
          </a:p>
        </p:txBody>
      </p:sp>
      <p:sp>
        <p:nvSpPr>
          <p:cNvPr id="6" name="Content Placeholder 5"/>
          <p:cNvSpPr>
            <a:spLocks noGrp="1"/>
          </p:cNvSpPr>
          <p:nvPr>
            <p:ph sz="quarter" idx="4"/>
          </p:nvPr>
        </p:nvSpPr>
        <p:spPr>
          <a:xfrm>
            <a:off x="7654172" y="3905482"/>
            <a:ext cx="6427693" cy="574437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E2701A29-D3F8-E041-970A-5989E69128E0}" type="datetimeFigureOut">
              <a:rPr lang="en-US" smtClean="0"/>
              <a:t>4/5/2024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8585406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E2701A29-D3F8-E041-970A-5989E69128E0}" type="datetimeFigureOut">
              <a:rPr lang="en-US" smtClean="0"/>
              <a:t>4/5/2024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6425343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701A29-D3F8-E041-970A-5989E69128E0}" type="datetimeFigureOut">
              <a:rPr lang="en-US" smtClean="0"/>
              <a:t>4/5/2024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2558754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41425" y="712788"/>
            <a:ext cx="4876384" cy="2494756"/>
          </a:xfrm>
        </p:spPr>
        <p:txBody>
          <a:bodyPr anchor="b"/>
          <a:lstStyle>
            <a:lvl1pPr>
              <a:defRPr sz="4989"/>
            </a:lvl1pPr>
          </a:lstStyle>
          <a:p>
            <a:r>
              <a:rPr lang="en-GB"/>
              <a:t>Click to edit Master title style</a:t>
            </a:r>
            <a:endParaRPr lang="en-US" dirty="0"/>
          </a:p>
        </p:txBody>
      </p:sp>
      <p:sp>
        <p:nvSpPr>
          <p:cNvPr id="3" name="Content Placeholder 2"/>
          <p:cNvSpPr>
            <a:spLocks noGrp="1"/>
          </p:cNvSpPr>
          <p:nvPr>
            <p:ph idx="1"/>
          </p:nvPr>
        </p:nvSpPr>
        <p:spPr>
          <a:xfrm>
            <a:off x="6427693" y="1539425"/>
            <a:ext cx="7654171" cy="7598117"/>
          </a:xfrm>
        </p:spPr>
        <p:txBody>
          <a:bodyPr/>
          <a:lstStyle>
            <a:lvl1pPr>
              <a:defRPr sz="4989"/>
            </a:lvl1pPr>
            <a:lvl2pPr>
              <a:defRPr sz="4365"/>
            </a:lvl2pPr>
            <a:lvl3pPr>
              <a:defRPr sz="3742"/>
            </a:lvl3pPr>
            <a:lvl4pPr>
              <a:defRPr sz="3118"/>
            </a:lvl4pPr>
            <a:lvl5pPr>
              <a:defRPr sz="3118"/>
            </a:lvl5pPr>
            <a:lvl6pPr>
              <a:defRPr sz="3118"/>
            </a:lvl6pPr>
            <a:lvl7pPr>
              <a:defRPr sz="3118"/>
            </a:lvl7pPr>
            <a:lvl8pPr>
              <a:defRPr sz="3118"/>
            </a:lvl8pPr>
            <a:lvl9pPr>
              <a:defRPr sz="3118"/>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1041425" y="3207544"/>
            <a:ext cx="4876384"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en-GB"/>
              <a:t>Click to edit Master text styles</a:t>
            </a:r>
          </a:p>
        </p:txBody>
      </p:sp>
      <p:sp>
        <p:nvSpPr>
          <p:cNvPr id="5" name="Date Placeholder 4"/>
          <p:cNvSpPr>
            <a:spLocks noGrp="1"/>
          </p:cNvSpPr>
          <p:nvPr>
            <p:ph type="dt" sz="half" idx="10"/>
          </p:nvPr>
        </p:nvSpPr>
        <p:spPr/>
        <p:txBody>
          <a:bodyPr/>
          <a:lstStyle/>
          <a:p>
            <a:fld id="{E2701A29-D3F8-E041-970A-5989E69128E0}" type="datetimeFigureOut">
              <a:rPr lang="en-US" smtClean="0"/>
              <a:t>4/5/2024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18742244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41425" y="712788"/>
            <a:ext cx="4876384" cy="2494756"/>
          </a:xfrm>
        </p:spPr>
        <p:txBody>
          <a:bodyPr anchor="b"/>
          <a:lstStyle>
            <a:lvl1pPr>
              <a:defRPr sz="4989"/>
            </a:lvl1pPr>
          </a:lstStyle>
          <a:p>
            <a:r>
              <a:rPr lang="en-GB"/>
              <a:t>Click to edit Master title style</a:t>
            </a:r>
            <a:endParaRPr lang="en-US" dirty="0"/>
          </a:p>
        </p:txBody>
      </p:sp>
      <p:sp>
        <p:nvSpPr>
          <p:cNvPr id="3" name="Picture Placeholder 2"/>
          <p:cNvSpPr>
            <a:spLocks noGrp="1" noChangeAspect="1"/>
          </p:cNvSpPr>
          <p:nvPr>
            <p:ph type="pic" idx="1"/>
          </p:nvPr>
        </p:nvSpPr>
        <p:spPr>
          <a:xfrm>
            <a:off x="6427693" y="1539425"/>
            <a:ext cx="7654171" cy="7598117"/>
          </a:xfrm>
        </p:spPr>
        <p:txBody>
          <a:bodyPr anchor="t"/>
          <a:lstStyle>
            <a:lvl1pPr marL="0" indent="0">
              <a:buNone/>
              <a:defRPr sz="4989"/>
            </a:lvl1pPr>
            <a:lvl2pPr marL="712775" indent="0">
              <a:buNone/>
              <a:defRPr sz="4365"/>
            </a:lvl2pPr>
            <a:lvl3pPr marL="1425550" indent="0">
              <a:buNone/>
              <a:defRPr sz="3742"/>
            </a:lvl3pPr>
            <a:lvl4pPr marL="2138324" indent="0">
              <a:buNone/>
              <a:defRPr sz="3118"/>
            </a:lvl4pPr>
            <a:lvl5pPr marL="2851099" indent="0">
              <a:buNone/>
              <a:defRPr sz="3118"/>
            </a:lvl5pPr>
            <a:lvl6pPr marL="3563874" indent="0">
              <a:buNone/>
              <a:defRPr sz="3118"/>
            </a:lvl6pPr>
            <a:lvl7pPr marL="4276649" indent="0">
              <a:buNone/>
              <a:defRPr sz="3118"/>
            </a:lvl7pPr>
            <a:lvl8pPr marL="4989424" indent="0">
              <a:buNone/>
              <a:defRPr sz="3118"/>
            </a:lvl8pPr>
            <a:lvl9pPr marL="5702198" indent="0">
              <a:buNone/>
              <a:defRPr sz="3118"/>
            </a:lvl9pPr>
          </a:lstStyle>
          <a:p>
            <a:r>
              <a:rPr lang="en-GB"/>
              <a:t>Click icon to add picture</a:t>
            </a:r>
            <a:endParaRPr lang="en-US" dirty="0"/>
          </a:p>
        </p:txBody>
      </p:sp>
      <p:sp>
        <p:nvSpPr>
          <p:cNvPr id="4" name="Text Placeholder 3"/>
          <p:cNvSpPr>
            <a:spLocks noGrp="1"/>
          </p:cNvSpPr>
          <p:nvPr>
            <p:ph type="body" sz="half" idx="2"/>
          </p:nvPr>
        </p:nvSpPr>
        <p:spPr>
          <a:xfrm>
            <a:off x="1041425" y="3207544"/>
            <a:ext cx="4876384"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en-GB"/>
              <a:t>Click to edit Master text styles</a:t>
            </a:r>
          </a:p>
        </p:txBody>
      </p:sp>
      <p:sp>
        <p:nvSpPr>
          <p:cNvPr id="5" name="Date Placeholder 4"/>
          <p:cNvSpPr>
            <a:spLocks noGrp="1"/>
          </p:cNvSpPr>
          <p:nvPr>
            <p:ph type="dt" sz="half" idx="10"/>
          </p:nvPr>
        </p:nvSpPr>
        <p:spPr/>
        <p:txBody>
          <a:bodyPr/>
          <a:lstStyle/>
          <a:p>
            <a:fld id="{E2701A29-D3F8-E041-970A-5989E69128E0}" type="datetimeFigureOut">
              <a:rPr lang="en-US" smtClean="0"/>
              <a:t>4/5/2024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9221728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39456" y="569242"/>
            <a:ext cx="13040439" cy="2066590"/>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1039456" y="2846200"/>
            <a:ext cx="13040439" cy="6783857"/>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1039455" y="9909729"/>
            <a:ext cx="3401854" cy="569240"/>
          </a:xfrm>
          <a:prstGeom prst="rect">
            <a:avLst/>
          </a:prstGeom>
        </p:spPr>
        <p:txBody>
          <a:bodyPr vert="horz" lIns="91440" tIns="45720" rIns="91440" bIns="45720" rtlCol="0" anchor="ctr"/>
          <a:lstStyle>
            <a:lvl1pPr algn="l">
              <a:defRPr sz="1871">
                <a:solidFill>
                  <a:schemeClr val="tx1">
                    <a:tint val="75000"/>
                  </a:schemeClr>
                </a:solidFill>
              </a:defRPr>
            </a:lvl1pPr>
          </a:lstStyle>
          <a:p>
            <a:fld id="{E2701A29-D3F8-E041-970A-5989E69128E0}" type="datetimeFigureOut">
              <a:rPr lang="en-US" smtClean="0"/>
              <a:t>4/5/2024</a:t>
            </a:fld>
            <a:endParaRPr lang="en-US"/>
          </a:p>
        </p:txBody>
      </p:sp>
      <p:sp>
        <p:nvSpPr>
          <p:cNvPr id="5" name="Footer Placeholder 4"/>
          <p:cNvSpPr>
            <a:spLocks noGrp="1"/>
          </p:cNvSpPr>
          <p:nvPr>
            <p:ph type="ftr" sz="quarter" idx="3"/>
          </p:nvPr>
        </p:nvSpPr>
        <p:spPr>
          <a:xfrm>
            <a:off x="5008285" y="9909729"/>
            <a:ext cx="5102781" cy="569240"/>
          </a:xfrm>
          <a:prstGeom prst="rect">
            <a:avLst/>
          </a:prstGeom>
        </p:spPr>
        <p:txBody>
          <a:bodyPr vert="horz" lIns="91440" tIns="45720" rIns="91440" bIns="45720" rtlCol="0" anchor="ctr"/>
          <a:lstStyle>
            <a:lvl1pPr algn="ctr">
              <a:defRPr sz="1871">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678041" y="9909729"/>
            <a:ext cx="3401854" cy="569240"/>
          </a:xfrm>
          <a:prstGeom prst="rect">
            <a:avLst/>
          </a:prstGeom>
        </p:spPr>
        <p:txBody>
          <a:bodyPr vert="horz" lIns="91440" tIns="45720" rIns="91440" bIns="45720" rtlCol="0" anchor="ctr"/>
          <a:lstStyle>
            <a:lvl1pPr algn="r">
              <a:defRPr sz="1871">
                <a:solidFill>
                  <a:schemeClr val="tx1">
                    <a:tint val="75000"/>
                  </a:schemeClr>
                </a:solidFill>
              </a:defRPr>
            </a:lvl1pPr>
          </a:lstStyle>
          <a:p>
            <a:fld id="{BA630AFC-AC19-1346-832F-CC2FF9CB1B69}" type="slidenum">
              <a:rPr lang="en-US" smtClean="0"/>
              <a:t>‹#›</a:t>
            </a:fld>
            <a:endParaRPr lang="en-US"/>
          </a:p>
        </p:txBody>
      </p:sp>
    </p:spTree>
    <p:extLst>
      <p:ext uri="{BB962C8B-B14F-4D97-AF65-F5344CB8AC3E}">
        <p14:creationId xmlns:p14="http://schemas.microsoft.com/office/powerpoint/2010/main" val="10280004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425550" rtl="0" eaLnBrk="1" latinLnBrk="0" hangingPunct="1">
        <a:lnSpc>
          <a:spcPct val="90000"/>
        </a:lnSpc>
        <a:spcBef>
          <a:spcPct val="0"/>
        </a:spcBef>
        <a:buNone/>
        <a:defRPr sz="6860" kern="1200">
          <a:solidFill>
            <a:schemeClr val="tx1"/>
          </a:solidFill>
          <a:latin typeface="+mj-lt"/>
          <a:ea typeface="+mj-ea"/>
          <a:cs typeface="+mj-cs"/>
        </a:defRPr>
      </a:lvl1pPr>
    </p:titleStyle>
    <p:bodyStyle>
      <a:lvl1pPr marL="356387" indent="-356387" algn="l" defTabSz="1425550" rtl="0" eaLnBrk="1" latinLnBrk="0" hangingPunct="1">
        <a:lnSpc>
          <a:spcPct val="90000"/>
        </a:lnSpc>
        <a:spcBef>
          <a:spcPts val="1559"/>
        </a:spcBef>
        <a:buFont typeface="Arial" panose="020B0604020202020204" pitchFamily="34" charset="0"/>
        <a:buChar char="•"/>
        <a:defRPr sz="4365" kern="1200">
          <a:solidFill>
            <a:schemeClr val="tx1"/>
          </a:solidFill>
          <a:latin typeface="+mn-lt"/>
          <a:ea typeface="+mn-ea"/>
          <a:cs typeface="+mn-cs"/>
        </a:defRPr>
      </a:lvl1pPr>
      <a:lvl2pPr marL="1069162" indent="-356387" algn="l" defTabSz="1425550" rtl="0" eaLnBrk="1" latinLnBrk="0" hangingPunct="1">
        <a:lnSpc>
          <a:spcPct val="90000"/>
        </a:lnSpc>
        <a:spcBef>
          <a:spcPts val="780"/>
        </a:spcBef>
        <a:buFont typeface="Arial" panose="020B0604020202020204" pitchFamily="34" charset="0"/>
        <a:buChar char="•"/>
        <a:defRPr sz="3742" kern="1200">
          <a:solidFill>
            <a:schemeClr val="tx1"/>
          </a:solidFill>
          <a:latin typeface="+mn-lt"/>
          <a:ea typeface="+mn-ea"/>
          <a:cs typeface="+mn-cs"/>
        </a:defRPr>
      </a:lvl2pPr>
      <a:lvl3pPr marL="1781937" indent="-356387" algn="l" defTabSz="1425550" rtl="0" eaLnBrk="1" latinLnBrk="0" hangingPunct="1">
        <a:lnSpc>
          <a:spcPct val="90000"/>
        </a:lnSpc>
        <a:spcBef>
          <a:spcPts val="780"/>
        </a:spcBef>
        <a:buFont typeface="Arial" panose="020B0604020202020204" pitchFamily="34" charset="0"/>
        <a:buChar char="•"/>
        <a:defRPr sz="3118" kern="1200">
          <a:solidFill>
            <a:schemeClr val="tx1"/>
          </a:solidFill>
          <a:latin typeface="+mn-lt"/>
          <a:ea typeface="+mn-ea"/>
          <a:cs typeface="+mn-cs"/>
        </a:defRPr>
      </a:lvl3pPr>
      <a:lvl4pPr marL="2494712"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4pPr>
      <a:lvl5pPr marL="3207487"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p:bodyStyle>
    <p:otherStyle>
      <a:defPPr>
        <a:defRPr lang="en-US"/>
      </a:defPPr>
      <a:lvl1pPr marL="0" algn="l" defTabSz="1425550" rtl="0" eaLnBrk="1" latinLnBrk="0" hangingPunct="1">
        <a:defRPr sz="2806" kern="1200">
          <a:solidFill>
            <a:schemeClr val="tx1"/>
          </a:solidFill>
          <a:latin typeface="+mn-lt"/>
          <a:ea typeface="+mn-ea"/>
          <a:cs typeface="+mn-cs"/>
        </a:defRPr>
      </a:lvl1pPr>
      <a:lvl2pPr marL="712775" algn="l" defTabSz="1425550" rtl="0" eaLnBrk="1" latinLnBrk="0" hangingPunct="1">
        <a:defRPr sz="2806" kern="1200">
          <a:solidFill>
            <a:schemeClr val="tx1"/>
          </a:solidFill>
          <a:latin typeface="+mn-lt"/>
          <a:ea typeface="+mn-ea"/>
          <a:cs typeface="+mn-cs"/>
        </a:defRPr>
      </a:lvl2pPr>
      <a:lvl3pPr marL="1425550" algn="l" defTabSz="1425550" rtl="0" eaLnBrk="1" latinLnBrk="0" hangingPunct="1">
        <a:defRPr sz="2806" kern="1200">
          <a:solidFill>
            <a:schemeClr val="tx1"/>
          </a:solidFill>
          <a:latin typeface="+mn-lt"/>
          <a:ea typeface="+mn-ea"/>
          <a:cs typeface="+mn-cs"/>
        </a:defRPr>
      </a:lvl3pPr>
      <a:lvl4pPr marL="2138324" algn="l" defTabSz="1425550" rtl="0" eaLnBrk="1" latinLnBrk="0" hangingPunct="1">
        <a:defRPr sz="2806" kern="1200">
          <a:solidFill>
            <a:schemeClr val="tx1"/>
          </a:solidFill>
          <a:latin typeface="+mn-lt"/>
          <a:ea typeface="+mn-ea"/>
          <a:cs typeface="+mn-cs"/>
        </a:defRPr>
      </a:lvl4pPr>
      <a:lvl5pPr marL="2851099" algn="l" defTabSz="1425550" rtl="0" eaLnBrk="1" latinLnBrk="0" hangingPunct="1">
        <a:defRPr sz="2806" kern="1200">
          <a:solidFill>
            <a:schemeClr val="tx1"/>
          </a:solidFill>
          <a:latin typeface="+mn-lt"/>
          <a:ea typeface="+mn-ea"/>
          <a:cs typeface="+mn-cs"/>
        </a:defRPr>
      </a:lvl5pPr>
      <a:lvl6pPr marL="3563874" algn="l" defTabSz="1425550" rtl="0" eaLnBrk="1" latinLnBrk="0" hangingPunct="1">
        <a:defRPr sz="2806" kern="1200">
          <a:solidFill>
            <a:schemeClr val="tx1"/>
          </a:solidFill>
          <a:latin typeface="+mn-lt"/>
          <a:ea typeface="+mn-ea"/>
          <a:cs typeface="+mn-cs"/>
        </a:defRPr>
      </a:lvl6pPr>
      <a:lvl7pPr marL="4276649" algn="l" defTabSz="1425550" rtl="0" eaLnBrk="1" latinLnBrk="0" hangingPunct="1">
        <a:defRPr sz="2806" kern="1200">
          <a:solidFill>
            <a:schemeClr val="tx1"/>
          </a:solidFill>
          <a:latin typeface="+mn-lt"/>
          <a:ea typeface="+mn-ea"/>
          <a:cs typeface="+mn-cs"/>
        </a:defRPr>
      </a:lvl7pPr>
      <a:lvl8pPr marL="4989424" algn="l" defTabSz="1425550" rtl="0" eaLnBrk="1" latinLnBrk="0" hangingPunct="1">
        <a:defRPr sz="2806" kern="1200">
          <a:solidFill>
            <a:schemeClr val="tx1"/>
          </a:solidFill>
          <a:latin typeface="+mn-lt"/>
          <a:ea typeface="+mn-ea"/>
          <a:cs typeface="+mn-cs"/>
        </a:defRPr>
      </a:lvl8pPr>
      <a:lvl9pPr marL="5702198" algn="l" defTabSz="1425550" rtl="0" eaLnBrk="1" latinLnBrk="0" hangingPunct="1">
        <a:defRPr sz="280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png"/><Relationship Id="rId7" Type="http://schemas.openxmlformats.org/officeDocument/2006/relationships/image" Target="../media/image6.jpe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5.jpeg"/><Relationship Id="rId11" Type="http://schemas.openxmlformats.org/officeDocument/2006/relationships/image" Target="../media/image10.png"/><Relationship Id="rId5" Type="http://schemas.openxmlformats.org/officeDocument/2006/relationships/image" Target="../media/image4.jpeg"/><Relationship Id="rId10" Type="http://schemas.openxmlformats.org/officeDocument/2006/relationships/image" Target="../media/image9.jpeg"/><Relationship Id="rId4" Type="http://schemas.openxmlformats.org/officeDocument/2006/relationships/image" Target="../media/image3.jpeg"/><Relationship Id="rId9" Type="http://schemas.openxmlformats.org/officeDocument/2006/relationships/image" Target="../media/image8.jpeg"/></Relationships>
</file>

<file path=ppt/slides/_rels/slide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15" descr="Shape, rectangle&#10;&#10;Description automatically generated">
            <a:extLst>
              <a:ext uri="{FF2B5EF4-FFF2-40B4-BE49-F238E27FC236}">
                <a16:creationId xmlns:a16="http://schemas.microsoft.com/office/drawing/2014/main" id="{4B1E7273-DB54-78AB-B7F4-503D942EA53B}"/>
              </a:ext>
            </a:extLst>
          </p:cNvPr>
          <p:cNvPicPr>
            <a:picLocks noChangeAspect="1"/>
          </p:cNvPicPr>
          <p:nvPr/>
        </p:nvPicPr>
        <p:blipFill>
          <a:blip r:embed="rId2">
            <a:alphaModFix/>
          </a:blip>
          <a:stretch>
            <a:fillRect/>
          </a:stretch>
        </p:blipFill>
        <p:spPr>
          <a:xfrm>
            <a:off x="7751591" y="417122"/>
            <a:ext cx="7176652" cy="8748922"/>
          </a:xfrm>
          <a:prstGeom prst="rect">
            <a:avLst/>
          </a:prstGeom>
        </p:spPr>
      </p:pic>
      <p:sp>
        <p:nvSpPr>
          <p:cNvPr id="17" name="Text Box 23">
            <a:extLst>
              <a:ext uri="{FF2B5EF4-FFF2-40B4-BE49-F238E27FC236}">
                <a16:creationId xmlns:a16="http://schemas.microsoft.com/office/drawing/2014/main" id="{1E14AAD1-56FE-6AFF-ED06-45802F91C36B}"/>
              </a:ext>
            </a:extLst>
          </p:cNvPr>
          <p:cNvSpPr txBox="1">
            <a:spLocks noChangeArrowheads="1"/>
          </p:cNvSpPr>
          <p:nvPr/>
        </p:nvSpPr>
        <p:spPr bwMode="auto">
          <a:xfrm>
            <a:off x="8230915" y="7098392"/>
            <a:ext cx="6120130" cy="2176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ctr">
              <a:lnSpc>
                <a:spcPct val="127000"/>
              </a:lnSpc>
            </a:pPr>
            <a:r>
              <a:rPr lang="en-GB" sz="1400" b="1" dirty="0">
                <a:solidFill>
                  <a:srgbClr val="0070C0"/>
                </a:solidFill>
                <a:latin typeface="Helvetica" panose="020B0604020202020204" pitchFamily="34" charset="0"/>
                <a:cs typeface="Helvetica" panose="020B0604020202020204" pitchFamily="34" charset="0"/>
              </a:rPr>
              <a:t>A Well Presented Older Style Detached House Enjoying An Enviable Location Close To Schools, Shops And Town Centre</a:t>
            </a:r>
          </a:p>
          <a:p>
            <a:pPr algn="ctr">
              <a:lnSpc>
                <a:spcPct val="127000"/>
              </a:lnSpc>
            </a:pPr>
            <a:endParaRPr lang="en-GB" sz="1400" b="1" dirty="0">
              <a:solidFill>
                <a:srgbClr val="0070C0"/>
              </a:solidFill>
              <a:latin typeface="Helvetica" panose="020B0604020202020204" pitchFamily="34" charset="0"/>
              <a:cs typeface="Helvetica" panose="020B0604020202020204" pitchFamily="34" charset="0"/>
            </a:endParaRPr>
          </a:p>
          <a:p>
            <a:pPr algn="ctr">
              <a:lnSpc>
                <a:spcPct val="127000"/>
              </a:lnSpc>
            </a:pPr>
            <a:r>
              <a:rPr lang="en-GB" sz="1200" dirty="0">
                <a:solidFill>
                  <a:srgbClr val="000000"/>
                </a:solidFill>
                <a:effectLst/>
                <a:latin typeface="Helvetica" panose="020B0604020202020204" pitchFamily="34" charset="0"/>
                <a:ea typeface="Times New Roman" panose="02020603050405020304" pitchFamily="18" charset="0"/>
                <a:cs typeface="HelveticaNeueLT-Roman"/>
              </a:rPr>
              <a:t>Fine Period Features • Reception Hall • </a:t>
            </a:r>
            <a:endParaRPr lang="en-GB" sz="1200" dirty="0">
              <a:effectLst/>
              <a:latin typeface="Times New Roman" panose="02020603050405020304" pitchFamily="18" charset="0"/>
              <a:ea typeface="Times New Roman" panose="02020603050405020304" pitchFamily="18" charset="0"/>
            </a:endParaRPr>
          </a:p>
          <a:p>
            <a:pPr algn="ctr">
              <a:lnSpc>
                <a:spcPct val="127000"/>
              </a:lnSpc>
            </a:pPr>
            <a:r>
              <a:rPr lang="en-GB" sz="1200" dirty="0">
                <a:solidFill>
                  <a:srgbClr val="000000"/>
                </a:solidFill>
                <a:effectLst/>
                <a:latin typeface="Helvetica" panose="020B0604020202020204" pitchFamily="34" charset="0"/>
                <a:ea typeface="Times New Roman" panose="02020603050405020304" pitchFamily="18" charset="0"/>
                <a:cs typeface="HelveticaNeueLT-Roman"/>
              </a:rPr>
              <a:t>Cloakroom/WC • Lounge • Dining Room • </a:t>
            </a:r>
            <a:endParaRPr lang="en-GB" sz="1200" dirty="0">
              <a:effectLst/>
              <a:latin typeface="Times New Roman" panose="02020603050405020304" pitchFamily="18" charset="0"/>
              <a:ea typeface="Times New Roman" panose="02020603050405020304" pitchFamily="18" charset="0"/>
            </a:endParaRPr>
          </a:p>
          <a:p>
            <a:pPr algn="ctr">
              <a:lnSpc>
                <a:spcPct val="127000"/>
              </a:lnSpc>
            </a:pPr>
            <a:r>
              <a:rPr lang="en-GB" sz="1200" dirty="0">
                <a:solidFill>
                  <a:srgbClr val="000000"/>
                </a:solidFill>
                <a:effectLst/>
                <a:latin typeface="Helvetica" panose="020B0604020202020204" pitchFamily="34" charset="0"/>
                <a:ea typeface="Times New Roman" panose="02020603050405020304" pitchFamily="18" charset="0"/>
                <a:cs typeface="HelveticaNeueLT-Roman"/>
              </a:rPr>
              <a:t>Modern Kitchen/Breakfast Room • Three Bedrooms  •  Bathroom/WC • </a:t>
            </a:r>
            <a:endParaRPr lang="en-GB" sz="1200" dirty="0">
              <a:latin typeface="Times New Roman" panose="02020603050405020304" pitchFamily="18" charset="0"/>
              <a:ea typeface="Times New Roman" panose="02020603050405020304" pitchFamily="18" charset="0"/>
            </a:endParaRPr>
          </a:p>
          <a:p>
            <a:pPr algn="ctr">
              <a:lnSpc>
                <a:spcPct val="127000"/>
              </a:lnSpc>
            </a:pPr>
            <a:r>
              <a:rPr lang="en-GB" sz="1200" dirty="0">
                <a:solidFill>
                  <a:srgbClr val="000000"/>
                </a:solidFill>
                <a:effectLst/>
                <a:latin typeface="Helvetica" panose="020B0604020202020204" pitchFamily="34" charset="0"/>
                <a:ea typeface="Times New Roman" panose="02020603050405020304" pitchFamily="18" charset="0"/>
                <a:cs typeface="HelveticaNeueLT-Roman"/>
              </a:rPr>
              <a:t>Useful Boarded Attic Room • Gas Central Heating &amp; Double Glazed Windows •</a:t>
            </a:r>
          </a:p>
          <a:p>
            <a:pPr algn="ctr">
              <a:lnSpc>
                <a:spcPct val="127000"/>
              </a:lnSpc>
            </a:pPr>
            <a:r>
              <a:rPr lang="en-GB" sz="1200" dirty="0">
                <a:solidFill>
                  <a:srgbClr val="000000"/>
                </a:solidFill>
                <a:effectLst/>
                <a:latin typeface="Helvetica" panose="020B0604020202020204" pitchFamily="34" charset="0"/>
                <a:ea typeface="Times New Roman" panose="02020603050405020304" pitchFamily="18" charset="0"/>
                <a:cs typeface="HelveticaNeueLT-Roman"/>
              </a:rPr>
              <a:t> Lovely Gardens &amp; Garage/Store • No Onward Chain•</a:t>
            </a:r>
            <a:endParaRPr lang="en-GB" sz="1200" dirty="0">
              <a:effectLst/>
              <a:latin typeface="Times New Roman" panose="02020603050405020304" pitchFamily="18" charset="0"/>
              <a:ea typeface="Times New Roman" panose="02020603050405020304" pitchFamily="18" charset="0"/>
            </a:endParaRPr>
          </a:p>
        </p:txBody>
      </p:sp>
      <p:sp>
        <p:nvSpPr>
          <p:cNvPr id="20" name="Text Box 24">
            <a:extLst>
              <a:ext uri="{FF2B5EF4-FFF2-40B4-BE49-F238E27FC236}">
                <a16:creationId xmlns:a16="http://schemas.microsoft.com/office/drawing/2014/main" id="{091C62D5-6A48-5D3C-30F0-C9E302EBA621}"/>
              </a:ext>
            </a:extLst>
          </p:cNvPr>
          <p:cNvSpPr txBox="1">
            <a:spLocks noChangeArrowheads="1"/>
          </p:cNvSpPr>
          <p:nvPr/>
        </p:nvSpPr>
        <p:spPr bwMode="auto">
          <a:xfrm>
            <a:off x="12570920" y="1751903"/>
            <a:ext cx="1925181" cy="8355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nSpc>
                <a:spcPct val="120000"/>
              </a:lnSpc>
              <a:tabLst>
                <a:tab pos="685800" algn="l"/>
              </a:tabLst>
            </a:pPr>
            <a:r>
              <a:rPr lang="en-GB" sz="1200" dirty="0">
                <a:solidFill>
                  <a:srgbClr val="0057A8"/>
                </a:solidFill>
                <a:effectLst/>
                <a:latin typeface="HelveticaNeueLT-Roman"/>
                <a:ea typeface="Times New Roman" panose="02020603050405020304" pitchFamily="18" charset="0"/>
                <a:cs typeface="HelveticaNeueLT-Roman"/>
              </a:rPr>
              <a:t>GUIDE </a:t>
            </a:r>
            <a:r>
              <a:rPr lang="en-GB" sz="1200">
                <a:solidFill>
                  <a:srgbClr val="0057A8"/>
                </a:solidFill>
                <a:effectLst/>
                <a:latin typeface="HelveticaNeueLT-Roman"/>
                <a:ea typeface="Times New Roman" panose="02020603050405020304" pitchFamily="18" charset="0"/>
                <a:cs typeface="HelveticaNeueLT-Roman"/>
              </a:rPr>
              <a:t>PRICE</a:t>
            </a:r>
            <a:r>
              <a:rPr lang="en-GB" sz="1200">
                <a:solidFill>
                  <a:srgbClr val="0048FF"/>
                </a:solidFill>
                <a:effectLst/>
                <a:latin typeface="HelveticaNeueLT-Roman"/>
                <a:ea typeface="Times New Roman" panose="02020603050405020304" pitchFamily="18" charset="0"/>
                <a:cs typeface="HelveticaNeueLT-Roman"/>
              </a:rPr>
              <a:t> </a:t>
            </a:r>
            <a:r>
              <a:rPr lang="en-GB" sz="1900">
                <a:solidFill>
                  <a:srgbClr val="000000"/>
                </a:solidFill>
                <a:effectLst/>
                <a:latin typeface="HelveticaNeueLT-Roman"/>
                <a:ea typeface="Times New Roman" panose="02020603050405020304" pitchFamily="18" charset="0"/>
                <a:cs typeface="HelveticaNeueLT-Roman"/>
              </a:rPr>
              <a:t>£</a:t>
            </a:r>
            <a:r>
              <a:rPr lang="en-GB" sz="1900">
                <a:solidFill>
                  <a:srgbClr val="000000"/>
                </a:solidFill>
                <a:latin typeface="HelveticaNeueLT-Roman"/>
                <a:ea typeface="Times New Roman" panose="02020603050405020304" pitchFamily="18" charset="0"/>
                <a:cs typeface="HelveticaNeueLT-Roman"/>
              </a:rPr>
              <a:t>484,950</a:t>
            </a:r>
            <a:endParaRPr lang="en-GB" sz="1200" dirty="0">
              <a:effectLst/>
              <a:latin typeface="Times New Roman" panose="02020603050405020304" pitchFamily="18" charset="0"/>
              <a:ea typeface="Times New Roman" panose="02020603050405020304" pitchFamily="18" charset="0"/>
            </a:endParaRPr>
          </a:p>
          <a:p>
            <a:pPr>
              <a:lnSpc>
                <a:spcPct val="120000"/>
              </a:lnSpc>
              <a:tabLst>
                <a:tab pos="685800" algn="l"/>
              </a:tabLst>
            </a:pPr>
            <a:r>
              <a:rPr lang="en-GB" sz="1200" dirty="0">
                <a:solidFill>
                  <a:srgbClr val="0057A8"/>
                </a:solidFill>
                <a:effectLst/>
                <a:latin typeface="HelveticaNeueLT-Roman"/>
                <a:ea typeface="Times New Roman" panose="02020603050405020304" pitchFamily="18" charset="0"/>
                <a:cs typeface="HelveticaNeueLT-Roman"/>
              </a:rPr>
              <a:t>TENURE </a:t>
            </a:r>
            <a:r>
              <a:rPr lang="en-GB" sz="1200" dirty="0">
                <a:solidFill>
                  <a:srgbClr val="0048FF"/>
                </a:solidFill>
                <a:effectLst/>
                <a:latin typeface="HelveticaNeueLT-Roman"/>
                <a:ea typeface="Times New Roman" panose="02020603050405020304" pitchFamily="18" charset="0"/>
                <a:cs typeface="HelveticaNeueLT-Roman"/>
              </a:rPr>
              <a:t>	</a:t>
            </a:r>
            <a:r>
              <a:rPr lang="en-GB" sz="1200" dirty="0">
                <a:effectLst/>
                <a:latin typeface="HelveticaNeueLT-Roman"/>
                <a:ea typeface="Times New Roman" panose="02020603050405020304" pitchFamily="18" charset="0"/>
                <a:cs typeface="HelveticaNeueLT-Roman"/>
              </a:rPr>
              <a:t>Freehold</a:t>
            </a:r>
            <a:endParaRPr lang="en-GB" sz="1200" dirty="0">
              <a:effectLst/>
              <a:latin typeface="Times New Roman" panose="02020603050405020304" pitchFamily="18" charset="0"/>
              <a:ea typeface="Times New Roman" panose="02020603050405020304" pitchFamily="18" charset="0"/>
            </a:endParaRPr>
          </a:p>
          <a:p>
            <a:r>
              <a:rPr lang="en-GB" sz="1200" dirty="0">
                <a:effectLst/>
                <a:latin typeface="Times New Roman" panose="02020603050405020304" pitchFamily="18" charset="0"/>
                <a:ea typeface="Times New Roman" panose="02020603050405020304" pitchFamily="18" charset="0"/>
              </a:rPr>
              <a:t> </a:t>
            </a:r>
          </a:p>
        </p:txBody>
      </p:sp>
      <p:sp>
        <p:nvSpPr>
          <p:cNvPr id="21" name="Text Box 26">
            <a:extLst>
              <a:ext uri="{FF2B5EF4-FFF2-40B4-BE49-F238E27FC236}">
                <a16:creationId xmlns:a16="http://schemas.microsoft.com/office/drawing/2014/main" id="{6EF9207B-DFE2-5C64-D8E8-504DA677FC37}"/>
              </a:ext>
            </a:extLst>
          </p:cNvPr>
          <p:cNvSpPr txBox="1">
            <a:spLocks noChangeArrowheads="1"/>
          </p:cNvSpPr>
          <p:nvPr/>
        </p:nvSpPr>
        <p:spPr bwMode="auto">
          <a:xfrm>
            <a:off x="8230915" y="1804912"/>
            <a:ext cx="4063365" cy="6629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r>
              <a:rPr lang="en-GB" dirty="0">
                <a:solidFill>
                  <a:srgbClr val="FFFFFF"/>
                </a:solidFill>
                <a:latin typeface="HelveticaNeueLT-Medium"/>
                <a:ea typeface="Times New Roman" panose="02020603050405020304" pitchFamily="18" charset="0"/>
              </a:rPr>
              <a:t>10 </a:t>
            </a:r>
            <a:r>
              <a:rPr lang="en-GB">
                <a:solidFill>
                  <a:srgbClr val="FFFFFF"/>
                </a:solidFill>
                <a:latin typeface="HelveticaNeueLT-Medium"/>
                <a:ea typeface="Times New Roman" panose="02020603050405020304" pitchFamily="18" charset="0"/>
              </a:rPr>
              <a:t>Grange Avenue, </a:t>
            </a:r>
            <a:r>
              <a:rPr lang="en-GB" dirty="0">
                <a:solidFill>
                  <a:srgbClr val="FFFFFF"/>
                </a:solidFill>
                <a:latin typeface="HelveticaNeueLT-Medium"/>
                <a:ea typeface="Times New Roman" panose="02020603050405020304" pitchFamily="18" charset="0"/>
              </a:rPr>
              <a:t>Exmouth, EX8 3HU</a:t>
            </a:r>
            <a:endParaRPr lang="en-GB" sz="1800" dirty="0">
              <a:effectLst/>
              <a:latin typeface="Times New Roman" panose="02020603050405020304" pitchFamily="18" charset="0"/>
              <a:ea typeface="Times New Roman" panose="02020603050405020304" pitchFamily="18" charset="0"/>
            </a:endParaRPr>
          </a:p>
        </p:txBody>
      </p:sp>
      <p:sp>
        <p:nvSpPr>
          <p:cNvPr id="22" name="Text Box 19">
            <a:extLst>
              <a:ext uri="{FF2B5EF4-FFF2-40B4-BE49-F238E27FC236}">
                <a16:creationId xmlns:a16="http://schemas.microsoft.com/office/drawing/2014/main" id="{B5E09519-8895-6BE0-CC84-333AE5155FA9}"/>
              </a:ext>
            </a:extLst>
          </p:cNvPr>
          <p:cNvSpPr txBox="1">
            <a:spLocks noChangeArrowheads="1"/>
          </p:cNvSpPr>
          <p:nvPr/>
        </p:nvSpPr>
        <p:spPr bwMode="auto">
          <a:xfrm>
            <a:off x="8230915" y="741447"/>
            <a:ext cx="6480175"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r">
              <a:lnSpc>
                <a:spcPct val="115000"/>
              </a:lnSpc>
            </a:pPr>
            <a:r>
              <a:rPr lang="en-GB" sz="1800" dirty="0" err="1">
                <a:solidFill>
                  <a:srgbClr val="333333"/>
                </a:solidFill>
                <a:effectLst/>
                <a:latin typeface="Helvetica" pitchFamily="2" charset="0"/>
                <a:ea typeface="Times New Roman" panose="02020603050405020304" pitchFamily="18" charset="0"/>
                <a:cs typeface="HelveticaNeueLTStd-Bd"/>
              </a:rPr>
              <a:t>www.</a:t>
            </a:r>
            <a:r>
              <a:rPr lang="en-GB" sz="1800" dirty="0" err="1">
                <a:solidFill>
                  <a:srgbClr val="333333"/>
                </a:solidFill>
                <a:effectLst/>
                <a:latin typeface="Helvetica" pitchFamily="2" charset="0"/>
                <a:ea typeface="Times New Roman" panose="02020603050405020304" pitchFamily="18" charset="0"/>
                <a:cs typeface="HelveticaNeueLTStd-Md"/>
              </a:rPr>
              <a:t>pennys.net</a:t>
            </a:r>
            <a:endParaRPr lang="en-GB" sz="1200" dirty="0">
              <a:effectLst/>
              <a:latin typeface="Times New Roman" panose="02020603050405020304" pitchFamily="18" charset="0"/>
              <a:ea typeface="Times New Roman" panose="02020603050405020304" pitchFamily="18" charset="0"/>
            </a:endParaRPr>
          </a:p>
        </p:txBody>
      </p:sp>
      <p:cxnSp>
        <p:nvCxnSpPr>
          <p:cNvPr id="23" name="Straight Connector 22">
            <a:extLst>
              <a:ext uri="{FF2B5EF4-FFF2-40B4-BE49-F238E27FC236}">
                <a16:creationId xmlns:a16="http://schemas.microsoft.com/office/drawing/2014/main" id="{CFCBF282-AD09-E914-C52C-EB3FBC53349C}"/>
              </a:ext>
            </a:extLst>
          </p:cNvPr>
          <p:cNvCxnSpPr/>
          <p:nvPr/>
        </p:nvCxnSpPr>
        <p:spPr>
          <a:xfrm>
            <a:off x="7751591" y="9682947"/>
            <a:ext cx="7078779" cy="0"/>
          </a:xfrm>
          <a:prstGeom prst="line">
            <a:avLst/>
          </a:prstGeom>
          <a:ln w="28575">
            <a:solidFill>
              <a:srgbClr val="0057A7"/>
            </a:solidFill>
          </a:ln>
        </p:spPr>
        <p:style>
          <a:lnRef idx="1">
            <a:schemeClr val="accent1"/>
          </a:lnRef>
          <a:fillRef idx="0">
            <a:schemeClr val="accent1"/>
          </a:fillRef>
          <a:effectRef idx="0">
            <a:schemeClr val="accent1"/>
          </a:effectRef>
          <a:fontRef idx="minor">
            <a:schemeClr val="tx1"/>
          </a:fontRef>
        </p:style>
      </p:cxnSp>
      <p:sp>
        <p:nvSpPr>
          <p:cNvPr id="26" name="Rectangle 25">
            <a:extLst>
              <a:ext uri="{FF2B5EF4-FFF2-40B4-BE49-F238E27FC236}">
                <a16:creationId xmlns:a16="http://schemas.microsoft.com/office/drawing/2014/main" id="{36F1A157-92E8-A84F-7708-EA363B8D6491}"/>
              </a:ext>
            </a:extLst>
          </p:cNvPr>
          <p:cNvSpPr>
            <a:spLocks noChangeArrowheads="1"/>
          </p:cNvSpPr>
          <p:nvPr/>
        </p:nvSpPr>
        <p:spPr bwMode="auto">
          <a:xfrm>
            <a:off x="408260" y="359887"/>
            <a:ext cx="6840220" cy="9972040"/>
          </a:xfrm>
          <a:prstGeom prst="rect">
            <a:avLst/>
          </a:prstGeom>
          <a:noFill/>
          <a:ln w="44450">
            <a:solidFill>
              <a:srgbClr val="0057A8"/>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GB"/>
          </a:p>
        </p:txBody>
      </p:sp>
      <p:sp>
        <p:nvSpPr>
          <p:cNvPr id="27" name="Text Box 22">
            <a:extLst>
              <a:ext uri="{FF2B5EF4-FFF2-40B4-BE49-F238E27FC236}">
                <a16:creationId xmlns:a16="http://schemas.microsoft.com/office/drawing/2014/main" id="{24A89932-7C65-608A-E3EC-D32690BE7309}"/>
              </a:ext>
            </a:extLst>
          </p:cNvPr>
          <p:cNvSpPr txBox="1">
            <a:spLocks noChangeArrowheads="1"/>
          </p:cNvSpPr>
          <p:nvPr/>
        </p:nvSpPr>
        <p:spPr bwMode="auto">
          <a:xfrm>
            <a:off x="592579" y="9682947"/>
            <a:ext cx="6480175" cy="450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just"/>
            <a:r>
              <a:rPr lang="en-GB" sz="600">
                <a:solidFill>
                  <a:srgbClr val="000000"/>
                </a:solidFill>
                <a:effectLst/>
                <a:latin typeface="Helvetica" pitchFamily="2" charset="0"/>
                <a:ea typeface="Times New Roman" panose="02020603050405020304" pitchFamily="18" charset="0"/>
                <a:cs typeface="Times-Italic" pitchFamily="2" charset="0"/>
              </a:rPr>
              <a:t>Pennys Estate Agents Limited for themselves and for the vendor of this property whose agents they are give notice that:- (1) These particulars do not constitute any part of an offer or a contract. (2) All statements contained in these particulars are made without responsibility on the part of Pennys Estate Agents Limited. (3) None of the statements contained in these particulars are to be relied upon as a statement or representation of fact. (4) Any intending purchaser must satisfy himself/herself by inspection or otherwise as to the correctness of each of the statements contained in these particulars. (5) The vendor does not make or give and neither do Pennys Estate Agents Limited nor any person in their employment has any authority to make or give any representation or warranty whatever in relation to this property.</a:t>
            </a:r>
            <a:endParaRPr lang="en-GB" sz="1200">
              <a:effectLst/>
              <a:latin typeface="Times New Roman" panose="02020603050405020304" pitchFamily="18" charset="0"/>
              <a:ea typeface="Times New Roman" panose="02020603050405020304" pitchFamily="18" charset="0"/>
            </a:endParaRPr>
          </a:p>
          <a:p>
            <a:r>
              <a:rPr lang="en-GB" sz="600">
                <a:solidFill>
                  <a:srgbClr val="000000"/>
                </a:solidFill>
                <a:effectLst/>
                <a:latin typeface="Helvetica" pitchFamily="2" charset="0"/>
                <a:ea typeface="Times New Roman" panose="02020603050405020304" pitchFamily="18" charset="0"/>
              </a:rPr>
              <a:t> </a:t>
            </a:r>
            <a:endParaRPr lang="en-GB" sz="1200">
              <a:effectLst/>
              <a:latin typeface="Times New Roman" panose="02020603050405020304" pitchFamily="18" charset="0"/>
              <a:ea typeface="Times New Roman" panose="02020603050405020304" pitchFamily="18" charset="0"/>
            </a:endParaRPr>
          </a:p>
        </p:txBody>
      </p:sp>
      <p:pic>
        <p:nvPicPr>
          <p:cNvPr id="53" name="Picture 52">
            <a:extLst>
              <a:ext uri="{FF2B5EF4-FFF2-40B4-BE49-F238E27FC236}">
                <a16:creationId xmlns:a16="http://schemas.microsoft.com/office/drawing/2014/main" id="{9EC478D6-12EA-3601-26AA-1125E32778FF}"/>
              </a:ext>
            </a:extLst>
          </p:cNvPr>
          <p:cNvPicPr>
            <a:picLocks noChangeAspect="1"/>
          </p:cNvPicPr>
          <p:nvPr/>
        </p:nvPicPr>
        <p:blipFill>
          <a:blip r:embed="rId3">
            <a:extLst>
              <a:ext uri="{28A0092B-C50C-407E-A947-70E740481C1C}">
                <a14:useLocalDpi xmlns:a14="http://schemas.microsoft.com/office/drawing/2010/main" val="0"/>
              </a:ext>
            </a:extLst>
          </a:blip>
          <a:srcRect b="35262"/>
          <a:stretch>
            <a:fillRect/>
          </a:stretch>
        </p:blipFill>
        <p:spPr bwMode="auto">
          <a:xfrm>
            <a:off x="7746699" y="9950366"/>
            <a:ext cx="1910470" cy="437313"/>
          </a:xfrm>
          <a:prstGeom prst="rect">
            <a:avLst/>
          </a:prstGeom>
          <a:noFill/>
        </p:spPr>
      </p:pic>
      <p:sp>
        <p:nvSpPr>
          <p:cNvPr id="54" name="Text Box 20">
            <a:extLst>
              <a:ext uri="{FF2B5EF4-FFF2-40B4-BE49-F238E27FC236}">
                <a16:creationId xmlns:a16="http://schemas.microsoft.com/office/drawing/2014/main" id="{8F2A2BE9-1C5F-7733-10AA-F18CCE2B41B7}"/>
              </a:ext>
            </a:extLst>
          </p:cNvPr>
          <p:cNvSpPr txBox="1">
            <a:spLocks noChangeArrowheads="1"/>
          </p:cNvSpPr>
          <p:nvPr/>
        </p:nvSpPr>
        <p:spPr bwMode="auto">
          <a:xfrm>
            <a:off x="7746699" y="9805151"/>
            <a:ext cx="677518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r">
              <a:lnSpc>
                <a:spcPct val="115000"/>
              </a:lnSpc>
            </a:pPr>
            <a:r>
              <a:rPr lang="en-GB" sz="1100" dirty="0">
                <a:solidFill>
                  <a:srgbClr val="0057A8"/>
                </a:solidFill>
                <a:effectLst/>
                <a:latin typeface="Frutiger LT Std 55 Roman"/>
                <a:ea typeface="Times New Roman" panose="02020603050405020304" pitchFamily="18" charset="0"/>
                <a:cs typeface="HelveticaNeueLTStd-Bd"/>
              </a:rPr>
              <a:t>PENNYS ESTATE AGENTS</a:t>
            </a:r>
            <a:endParaRPr lang="en-GB" sz="1200" dirty="0">
              <a:effectLst/>
              <a:latin typeface="Times New Roman" panose="02020603050405020304" pitchFamily="18" charset="0"/>
              <a:ea typeface="Times New Roman" panose="02020603050405020304" pitchFamily="18" charset="0"/>
            </a:endParaRPr>
          </a:p>
          <a:p>
            <a:pPr algn="r">
              <a:lnSpc>
                <a:spcPct val="115000"/>
              </a:lnSpc>
            </a:pPr>
            <a:r>
              <a:rPr lang="en-GB" sz="1100" dirty="0">
                <a:solidFill>
                  <a:srgbClr val="818285"/>
                </a:solidFill>
                <a:effectLst/>
                <a:latin typeface="Frutiger LT Std 55 Roman"/>
                <a:ea typeface="Times New Roman" panose="02020603050405020304" pitchFamily="18" charset="0"/>
                <a:cs typeface="HelveticaNeueLTStd-Lt"/>
              </a:rPr>
              <a:t>2 Rolle House, Rolle Street, Exmouth, Devon, EX8 2SN</a:t>
            </a:r>
            <a:endParaRPr lang="en-GB" sz="1200" dirty="0">
              <a:effectLst/>
              <a:latin typeface="Times New Roman" panose="02020603050405020304" pitchFamily="18" charset="0"/>
              <a:ea typeface="Times New Roman" panose="02020603050405020304" pitchFamily="18" charset="0"/>
            </a:endParaRPr>
          </a:p>
          <a:p>
            <a:pPr algn="r">
              <a:lnSpc>
                <a:spcPct val="115000"/>
              </a:lnSpc>
            </a:pPr>
            <a:r>
              <a:rPr lang="en-GB" sz="1100" dirty="0">
                <a:solidFill>
                  <a:srgbClr val="0057A8"/>
                </a:solidFill>
                <a:effectLst/>
                <a:latin typeface="Frutiger LT Std 55 Roman"/>
                <a:ea typeface="Times New Roman" panose="02020603050405020304" pitchFamily="18" charset="0"/>
                <a:cs typeface="HelveticaNeueLTStd-Lt"/>
              </a:rPr>
              <a:t>Tel:</a:t>
            </a:r>
            <a:r>
              <a:rPr lang="en-GB" sz="1100" dirty="0">
                <a:solidFill>
                  <a:srgbClr val="0048FF"/>
                </a:solidFill>
                <a:effectLst/>
                <a:latin typeface="Frutiger LT Std 55 Roman"/>
                <a:ea typeface="Times New Roman" panose="02020603050405020304" pitchFamily="18" charset="0"/>
                <a:cs typeface="HelveticaNeueLTStd-Lt"/>
              </a:rPr>
              <a:t> </a:t>
            </a:r>
            <a:r>
              <a:rPr lang="en-GB" sz="1100" dirty="0">
                <a:solidFill>
                  <a:srgbClr val="818285"/>
                </a:solidFill>
                <a:effectLst/>
                <a:latin typeface="Frutiger LT Std 55 Roman"/>
                <a:ea typeface="Times New Roman" panose="02020603050405020304" pitchFamily="18" charset="0"/>
                <a:cs typeface="HelveticaNeueLTStd-Md"/>
              </a:rPr>
              <a:t>01395 264111 </a:t>
            </a:r>
            <a:r>
              <a:rPr lang="en-GB" sz="1100" dirty="0" err="1">
                <a:solidFill>
                  <a:srgbClr val="0057A8"/>
                </a:solidFill>
                <a:effectLst/>
                <a:latin typeface="Frutiger LT Std 55 Roman"/>
                <a:ea typeface="Times New Roman" panose="02020603050405020304" pitchFamily="18" charset="0"/>
                <a:cs typeface="HelveticaNeueLTStd-Lt"/>
              </a:rPr>
              <a:t>EMail</a:t>
            </a:r>
            <a:r>
              <a:rPr lang="en-GB" sz="1100" dirty="0">
                <a:solidFill>
                  <a:srgbClr val="0057A8"/>
                </a:solidFill>
                <a:effectLst/>
                <a:latin typeface="Frutiger LT Std 55 Roman"/>
                <a:ea typeface="Times New Roman" panose="02020603050405020304" pitchFamily="18" charset="0"/>
                <a:cs typeface="HelveticaNeueLTStd-Lt"/>
              </a:rPr>
              <a:t>:</a:t>
            </a:r>
            <a:r>
              <a:rPr lang="en-GB" sz="1100" dirty="0">
                <a:solidFill>
                  <a:srgbClr val="0048FF"/>
                </a:solidFill>
                <a:effectLst/>
                <a:latin typeface="Frutiger LT Std 55 Roman"/>
                <a:ea typeface="Times New Roman" panose="02020603050405020304" pitchFamily="18" charset="0"/>
                <a:cs typeface="HelveticaNeueLTStd-Lt"/>
              </a:rPr>
              <a:t> </a:t>
            </a:r>
            <a:r>
              <a:rPr lang="en-GB" sz="1100" dirty="0" err="1">
                <a:solidFill>
                  <a:srgbClr val="818285"/>
                </a:solidFill>
                <a:effectLst/>
                <a:latin typeface="Frutiger LT Std 55 Roman"/>
                <a:ea typeface="Times New Roman" panose="02020603050405020304" pitchFamily="18" charset="0"/>
                <a:cs typeface="HelveticaNeueLTStd-Md"/>
              </a:rPr>
              <a:t>help@pennys.net</a:t>
            </a:r>
            <a:endParaRPr lang="en-GB" sz="1200" dirty="0">
              <a:effectLst/>
              <a:latin typeface="Times New Roman" panose="02020603050405020304" pitchFamily="18" charset="0"/>
              <a:ea typeface="Times New Roman" panose="02020603050405020304" pitchFamily="18" charset="0"/>
            </a:endParaRPr>
          </a:p>
        </p:txBody>
      </p:sp>
      <p:sp>
        <p:nvSpPr>
          <p:cNvPr id="5" name="TextBox 4">
            <a:extLst>
              <a:ext uri="{FF2B5EF4-FFF2-40B4-BE49-F238E27FC236}">
                <a16:creationId xmlns:a16="http://schemas.microsoft.com/office/drawing/2014/main" id="{5D572870-F8B2-B9BC-1A37-B015BCF31B4B}"/>
              </a:ext>
            </a:extLst>
          </p:cNvPr>
          <p:cNvSpPr txBox="1"/>
          <p:nvPr/>
        </p:nvSpPr>
        <p:spPr>
          <a:xfrm>
            <a:off x="14581541" y="4320142"/>
            <a:ext cx="3155749" cy="1607304"/>
          </a:xfrm>
          <a:prstGeom prst="rect">
            <a:avLst/>
          </a:prstGeom>
          <a:noFill/>
          <a:ln>
            <a:noFill/>
          </a:ln>
        </p:spPr>
        <p:txBody>
          <a:bodyPr wrap="square" rtlCol="0">
            <a:spAutoFit/>
          </a:bodyPr>
          <a:lstStyle/>
          <a:p>
            <a:endParaRPr lang="en-GB" dirty="0"/>
          </a:p>
        </p:txBody>
      </p:sp>
      <p:pic>
        <p:nvPicPr>
          <p:cNvPr id="2" name="Picture 2">
            <a:extLst>
              <a:ext uri="{FF2B5EF4-FFF2-40B4-BE49-F238E27FC236}">
                <a16:creationId xmlns:a16="http://schemas.microsoft.com/office/drawing/2014/main" id="{B73B5AE8-BA89-FF10-8D4C-0F11F3BC902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22627" y="2619301"/>
            <a:ext cx="6361441" cy="4456031"/>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a:extLst>
              <a:ext uri="{FF2B5EF4-FFF2-40B4-BE49-F238E27FC236}">
                <a16:creationId xmlns:a16="http://schemas.microsoft.com/office/drawing/2014/main" id="{A2844DAA-1DE6-1C97-CB13-C05491265A08}"/>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73108" y="566214"/>
            <a:ext cx="3186583" cy="2437649"/>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a:extLst>
              <a:ext uri="{FF2B5EF4-FFF2-40B4-BE49-F238E27FC236}">
                <a16:creationId xmlns:a16="http://schemas.microsoft.com/office/drawing/2014/main" id="{14894D12-67A9-EB7A-D253-83550145E425}"/>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85586" y="558652"/>
            <a:ext cx="3171629" cy="2445212"/>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a:extLst>
              <a:ext uri="{FF2B5EF4-FFF2-40B4-BE49-F238E27FC236}">
                <a16:creationId xmlns:a16="http://schemas.microsoft.com/office/drawing/2014/main" id="{2B9C5EBA-6AE1-434C-778F-35329896A469}"/>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72393" y="3145974"/>
            <a:ext cx="3186583" cy="2184892"/>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a:extLst>
              <a:ext uri="{FF2B5EF4-FFF2-40B4-BE49-F238E27FC236}">
                <a16:creationId xmlns:a16="http://schemas.microsoft.com/office/drawing/2014/main" id="{95274EA4-84CE-AAAA-D92A-70FD753F6995}"/>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885586" y="3145974"/>
            <a:ext cx="3171629" cy="2184892"/>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a:extLst>
              <a:ext uri="{FF2B5EF4-FFF2-40B4-BE49-F238E27FC236}">
                <a16:creationId xmlns:a16="http://schemas.microsoft.com/office/drawing/2014/main" id="{08ECCC07-FC57-37ED-663E-335706244AF7}"/>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72393" y="5472978"/>
            <a:ext cx="3186583" cy="2155190"/>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a:extLst>
              <a:ext uri="{FF2B5EF4-FFF2-40B4-BE49-F238E27FC236}">
                <a16:creationId xmlns:a16="http://schemas.microsoft.com/office/drawing/2014/main" id="{C5EF2709-5368-D023-A205-C352C7EC4165}"/>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877378" y="5472977"/>
            <a:ext cx="3171629" cy="2155190"/>
          </a:xfrm>
          <a:prstGeom prst="rect">
            <a:avLst/>
          </a:prstGeom>
          <a:noFill/>
          <a:extLst>
            <a:ext uri="{909E8E84-426E-40DD-AFC4-6F175D3DCCD1}">
              <a14:hiddenFill xmlns:a14="http://schemas.microsoft.com/office/drawing/2010/main">
                <a:solidFill>
                  <a:srgbClr val="FFFFFF"/>
                </a:solidFill>
              </a14:hiddenFill>
            </a:ext>
          </a:extLst>
        </p:spPr>
      </p:pic>
      <p:pic>
        <p:nvPicPr>
          <p:cNvPr id="1040" name="Picture 16">
            <a:extLst>
              <a:ext uri="{FF2B5EF4-FFF2-40B4-BE49-F238E27FC236}">
                <a16:creationId xmlns:a16="http://schemas.microsoft.com/office/drawing/2014/main" id="{76E3A52A-5D47-8E7E-9239-F12A1FC2D2FC}"/>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529345" y="7687950"/>
            <a:ext cx="2598049" cy="19607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257571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D6223F6-458B-E99C-D36C-F83874E3BA7C}"/>
              </a:ext>
            </a:extLst>
          </p:cNvPr>
          <p:cNvSpPr>
            <a:spLocks noChangeArrowheads="1"/>
          </p:cNvSpPr>
          <p:nvPr/>
        </p:nvSpPr>
        <p:spPr bwMode="auto">
          <a:xfrm>
            <a:off x="359093" y="359887"/>
            <a:ext cx="6840220" cy="9972040"/>
          </a:xfrm>
          <a:prstGeom prst="rect">
            <a:avLst/>
          </a:prstGeom>
          <a:noFill/>
          <a:ln w="4445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GB"/>
          </a:p>
        </p:txBody>
      </p:sp>
      <p:sp>
        <p:nvSpPr>
          <p:cNvPr id="5" name="Rectangle 4">
            <a:extLst>
              <a:ext uri="{FF2B5EF4-FFF2-40B4-BE49-F238E27FC236}">
                <a16:creationId xmlns:a16="http://schemas.microsoft.com/office/drawing/2014/main" id="{BE30A96B-7BF2-8E4F-34A1-0C71741340FA}"/>
              </a:ext>
            </a:extLst>
          </p:cNvPr>
          <p:cNvSpPr>
            <a:spLocks noChangeArrowheads="1"/>
          </p:cNvSpPr>
          <p:nvPr/>
        </p:nvSpPr>
        <p:spPr bwMode="auto">
          <a:xfrm>
            <a:off x="7920038" y="359887"/>
            <a:ext cx="6840220" cy="9972040"/>
          </a:xfrm>
          <a:prstGeom prst="rect">
            <a:avLst/>
          </a:prstGeom>
          <a:noFill/>
          <a:ln w="4445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GB"/>
          </a:p>
        </p:txBody>
      </p:sp>
      <p:sp>
        <p:nvSpPr>
          <p:cNvPr id="12" name="TextBox 11">
            <a:extLst>
              <a:ext uri="{FF2B5EF4-FFF2-40B4-BE49-F238E27FC236}">
                <a16:creationId xmlns:a16="http://schemas.microsoft.com/office/drawing/2014/main" id="{CCBE93BF-9BF8-8E64-90F4-53084BDB732A}"/>
              </a:ext>
            </a:extLst>
          </p:cNvPr>
          <p:cNvSpPr txBox="1"/>
          <p:nvPr/>
        </p:nvSpPr>
        <p:spPr>
          <a:xfrm>
            <a:off x="539115" y="522605"/>
            <a:ext cx="6429244" cy="10802957"/>
          </a:xfrm>
          <a:prstGeom prst="rect">
            <a:avLst/>
          </a:prstGeom>
          <a:noFill/>
        </p:spPr>
        <p:txBody>
          <a:bodyPr wrap="square" rtlCol="0">
            <a:spAutoFit/>
          </a:bodyPr>
          <a:lstStyle/>
          <a:p>
            <a:pPr algn="ctr"/>
            <a:r>
              <a:rPr lang="en-GB" sz="1400" b="1" dirty="0">
                <a:solidFill>
                  <a:srgbClr val="333333"/>
                </a:solidFill>
                <a:effectLst/>
                <a:latin typeface="Helvetica" panose="020B0604020202020204" pitchFamily="34" charset="0"/>
                <a:ea typeface="Times New Roman" panose="02020603050405020304" pitchFamily="18" charset="0"/>
                <a:cs typeface="Helvetica-Bold"/>
              </a:rPr>
              <a:t>10 Grange Close, Exmouth, EX8 3HU</a:t>
            </a:r>
          </a:p>
          <a:p>
            <a:pPr algn="ctr"/>
            <a:endParaRPr lang="en-GB" sz="1400" b="1" dirty="0">
              <a:solidFill>
                <a:srgbClr val="333333"/>
              </a:solidFill>
              <a:latin typeface="Helvetica" panose="020B0604020202020204" pitchFamily="34" charset="0"/>
              <a:ea typeface="Times New Roman" panose="02020603050405020304" pitchFamily="18" charset="0"/>
              <a:cs typeface="Helvetica-Bold"/>
            </a:endParaRPr>
          </a:p>
          <a:p>
            <a:r>
              <a:rPr lang="en-GB" sz="1250" b="1" dirty="0">
                <a:latin typeface="Helvetica" panose="020B0604020202020204" pitchFamily="34" charset="0"/>
                <a:cs typeface="Helvetica" panose="020B0604020202020204" pitchFamily="34" charset="0"/>
              </a:rPr>
              <a:t>THE ACCOMMODATION COMPRISES: </a:t>
            </a:r>
            <a:r>
              <a:rPr lang="en-GB" sz="1250" dirty="0">
                <a:latin typeface="Helvetica" panose="020B0604020202020204" pitchFamily="34" charset="0"/>
                <a:cs typeface="Helvetica" panose="020B0604020202020204" pitchFamily="34" charset="0"/>
              </a:rPr>
              <a:t>Open pillared entrance canopy with courtesy light; part glazed solid wood front door to:</a:t>
            </a:r>
            <a:br>
              <a:rPr lang="en-GB" sz="1250" dirty="0">
                <a:latin typeface="Helvetica" panose="020B0604020202020204" pitchFamily="34" charset="0"/>
                <a:cs typeface="Helvetica" panose="020B0604020202020204" pitchFamily="34" charset="0"/>
              </a:rPr>
            </a:br>
            <a:br>
              <a:rPr lang="en-GB" sz="1250" dirty="0">
                <a:latin typeface="Helvetica" panose="020B0604020202020204" pitchFamily="34" charset="0"/>
                <a:cs typeface="Helvetica" panose="020B0604020202020204" pitchFamily="34" charset="0"/>
              </a:rPr>
            </a:br>
            <a:r>
              <a:rPr lang="en-GB" sz="1250" b="1" dirty="0">
                <a:latin typeface="Helvetica" panose="020B0604020202020204" pitchFamily="34" charset="0"/>
                <a:cs typeface="Helvetica" panose="020B0604020202020204" pitchFamily="34" charset="0"/>
              </a:rPr>
              <a:t>ENTRANCE PORCH: </a:t>
            </a:r>
            <a:r>
              <a:rPr lang="en-GB" sz="1250" dirty="0">
                <a:latin typeface="Helvetica" panose="020B0604020202020204" pitchFamily="34" charset="0"/>
                <a:cs typeface="Helvetica" panose="020B0604020202020204" pitchFamily="34" charset="0"/>
              </a:rPr>
              <a:t>Tiled floor; double glazed window; cupboard housing meters.</a:t>
            </a:r>
            <a:br>
              <a:rPr lang="en-GB" sz="1250" dirty="0">
                <a:latin typeface="Helvetica" panose="020B0604020202020204" pitchFamily="34" charset="0"/>
                <a:cs typeface="Helvetica" panose="020B0604020202020204" pitchFamily="34" charset="0"/>
              </a:rPr>
            </a:br>
            <a:br>
              <a:rPr lang="en-GB" sz="1250" dirty="0">
                <a:latin typeface="Helvetica" panose="020B0604020202020204" pitchFamily="34" charset="0"/>
                <a:cs typeface="Helvetica" panose="020B0604020202020204" pitchFamily="34" charset="0"/>
              </a:rPr>
            </a:br>
            <a:r>
              <a:rPr lang="en-GB" sz="1250" b="1" dirty="0">
                <a:latin typeface="Helvetica" panose="020B0604020202020204" pitchFamily="34" charset="0"/>
                <a:cs typeface="Helvetica" panose="020B0604020202020204" pitchFamily="34" charset="0"/>
              </a:rPr>
              <a:t>RECEPTION HALL: </a:t>
            </a:r>
            <a:r>
              <a:rPr lang="en-GB" sz="1250" dirty="0">
                <a:latin typeface="Helvetica" panose="020B0604020202020204" pitchFamily="34" charset="0"/>
                <a:cs typeface="Helvetica" panose="020B0604020202020204" pitchFamily="34" charset="0"/>
              </a:rPr>
              <a:t>Turning staircase to the first floor landing with understairs cupboard beneath; double glazed window with pattern glass.</a:t>
            </a:r>
            <a:br>
              <a:rPr lang="en-GB" sz="1250" dirty="0">
                <a:latin typeface="Helvetica" panose="020B0604020202020204" pitchFamily="34" charset="0"/>
                <a:cs typeface="Helvetica" panose="020B0604020202020204" pitchFamily="34" charset="0"/>
              </a:rPr>
            </a:br>
            <a:br>
              <a:rPr lang="en-GB" sz="1250" dirty="0">
                <a:latin typeface="Helvetica" panose="020B0604020202020204" pitchFamily="34" charset="0"/>
                <a:cs typeface="Helvetica" panose="020B0604020202020204" pitchFamily="34" charset="0"/>
              </a:rPr>
            </a:br>
            <a:r>
              <a:rPr lang="en-GB" sz="1250" b="1" dirty="0">
                <a:latin typeface="Helvetica" panose="020B0604020202020204" pitchFamily="34" charset="0"/>
                <a:cs typeface="Helvetica" panose="020B0604020202020204" pitchFamily="34" charset="0"/>
              </a:rPr>
              <a:t>GROUND FLOOR CLOAKROOM/WC:  </a:t>
            </a:r>
            <a:r>
              <a:rPr lang="en-GB" sz="1250" dirty="0">
                <a:latin typeface="Helvetica" panose="020B0604020202020204" pitchFamily="34" charset="0"/>
                <a:cs typeface="Helvetica" panose="020B0604020202020204" pitchFamily="34" charset="0"/>
              </a:rPr>
              <a:t>WC; wash hand basin with tiled splash back; picture window.</a:t>
            </a:r>
            <a:br>
              <a:rPr lang="en-GB" sz="1250" dirty="0">
                <a:latin typeface="Helvetica" panose="020B0604020202020204" pitchFamily="34" charset="0"/>
                <a:cs typeface="Helvetica" panose="020B0604020202020204" pitchFamily="34" charset="0"/>
              </a:rPr>
            </a:br>
            <a:br>
              <a:rPr lang="en-GB" sz="1250" dirty="0">
                <a:latin typeface="Helvetica" panose="020B0604020202020204" pitchFamily="34" charset="0"/>
                <a:cs typeface="Helvetica" panose="020B0604020202020204" pitchFamily="34" charset="0"/>
              </a:rPr>
            </a:br>
            <a:r>
              <a:rPr lang="en-GB" sz="1250" b="1" dirty="0">
                <a:latin typeface="Helvetica" panose="020B0604020202020204" pitchFamily="34" charset="0"/>
                <a:cs typeface="Helvetica" panose="020B0604020202020204" pitchFamily="34" charset="0"/>
              </a:rPr>
              <a:t>LOUNGE:</a:t>
            </a:r>
            <a:r>
              <a:rPr lang="en-GB" sz="1250" dirty="0">
                <a:latin typeface="Helvetica" panose="020B0604020202020204" pitchFamily="34" charset="0"/>
                <a:cs typeface="Helvetica" panose="020B0604020202020204" pitchFamily="34" charset="0"/>
              </a:rPr>
              <a:t> 4.27m x 3.81m (14'0" x 12'6") Feature original fireplace with tiled hearth housing living flame coal effect gas fire; television point; radiator; double glazed bay window to front and side aspect; two radiators; television point; telephone point.</a:t>
            </a:r>
            <a:br>
              <a:rPr lang="en-GB" sz="1250" dirty="0">
                <a:latin typeface="Helvetica" panose="020B0604020202020204" pitchFamily="34" charset="0"/>
                <a:cs typeface="Helvetica" panose="020B0604020202020204" pitchFamily="34" charset="0"/>
              </a:rPr>
            </a:br>
            <a:br>
              <a:rPr lang="en-GB" sz="1250" dirty="0">
                <a:latin typeface="Helvetica" panose="020B0604020202020204" pitchFamily="34" charset="0"/>
                <a:cs typeface="Helvetica" panose="020B0604020202020204" pitchFamily="34" charset="0"/>
              </a:rPr>
            </a:br>
            <a:r>
              <a:rPr lang="en-GB" sz="1250" b="1" dirty="0">
                <a:latin typeface="Helvetica" panose="020B0604020202020204" pitchFamily="34" charset="0"/>
                <a:cs typeface="Helvetica" panose="020B0604020202020204" pitchFamily="34" charset="0"/>
              </a:rPr>
              <a:t>DINING ROOM: </a:t>
            </a:r>
            <a:r>
              <a:rPr lang="en-GB" sz="1250" dirty="0">
                <a:latin typeface="Helvetica" panose="020B0604020202020204" pitchFamily="34" charset="0"/>
                <a:cs typeface="Helvetica" panose="020B0604020202020204" pitchFamily="34" charset="0"/>
              </a:rPr>
              <a:t>3.96m x 3.58m (13'0" x 11'9") Feature original fireplace with open grate and tiled hearth; radiator; double glazed window to side aspect and sliding double glazed doors to rear garden.</a:t>
            </a:r>
            <a:br>
              <a:rPr lang="en-GB" sz="1250" dirty="0">
                <a:latin typeface="Helvetica" panose="020B0604020202020204" pitchFamily="34" charset="0"/>
                <a:cs typeface="Helvetica" panose="020B0604020202020204" pitchFamily="34" charset="0"/>
              </a:rPr>
            </a:br>
            <a:br>
              <a:rPr lang="en-GB" sz="1250" dirty="0">
                <a:latin typeface="Helvetica" panose="020B0604020202020204" pitchFamily="34" charset="0"/>
                <a:cs typeface="Helvetica" panose="020B0604020202020204" pitchFamily="34" charset="0"/>
              </a:rPr>
            </a:br>
            <a:r>
              <a:rPr lang="en-GB" sz="1250" b="1" dirty="0">
                <a:latin typeface="Helvetica" panose="020B0604020202020204" pitchFamily="34" charset="0"/>
                <a:cs typeface="Helvetica" panose="020B0604020202020204" pitchFamily="34" charset="0"/>
              </a:rPr>
              <a:t>KITCHEN/BREAKFAST ROOM:</a:t>
            </a:r>
            <a:r>
              <a:rPr lang="en-GB" sz="1250" dirty="0">
                <a:latin typeface="Helvetica" panose="020B0604020202020204" pitchFamily="34" charset="0"/>
                <a:cs typeface="Helvetica" panose="020B0604020202020204" pitchFamily="34" charset="0"/>
              </a:rPr>
              <a:t> 4.27m x 2.74m (14'0" x 9'0") Modern kitchen with a range of gloss finish pattern worktop surfaces with cupboards and drawer units beneath; plumbing for an automatic washing machine; wall mounted cupboards including a dresser style unit; integrated fridge freezer; four ring gas hob with glass splashback and Bosch chimney style extractor hood over with light; built-in oven and grill; single drainer sink unit with mixer tap; double glazed windows and door to side and rear aspect; radiator.</a:t>
            </a:r>
            <a:br>
              <a:rPr lang="en-GB" sz="1250" dirty="0">
                <a:latin typeface="Helvetica" panose="020B0604020202020204" pitchFamily="34" charset="0"/>
                <a:cs typeface="Helvetica" panose="020B0604020202020204" pitchFamily="34" charset="0"/>
              </a:rPr>
            </a:br>
            <a:br>
              <a:rPr lang="en-GB" sz="1250" dirty="0">
                <a:latin typeface="Helvetica" panose="020B0604020202020204" pitchFamily="34" charset="0"/>
                <a:cs typeface="Helvetica" panose="020B0604020202020204" pitchFamily="34" charset="0"/>
              </a:rPr>
            </a:br>
            <a:r>
              <a:rPr lang="en-GB" sz="1250" b="1" dirty="0">
                <a:latin typeface="Helvetica" panose="020B0604020202020204" pitchFamily="34" charset="0"/>
                <a:cs typeface="Helvetica" panose="020B0604020202020204" pitchFamily="34" charset="0"/>
              </a:rPr>
              <a:t>FIRST FLOOR LANDING: </a:t>
            </a:r>
            <a:r>
              <a:rPr lang="en-GB" sz="1250" dirty="0">
                <a:latin typeface="Helvetica" panose="020B0604020202020204" pitchFamily="34" charset="0"/>
                <a:cs typeface="Helvetica" panose="020B0604020202020204" pitchFamily="34" charset="0"/>
              </a:rPr>
              <a:t>With access to eaves storage space; double glazed window with pattern glass; picture rails.</a:t>
            </a:r>
            <a:br>
              <a:rPr lang="en-GB" sz="1250" dirty="0">
                <a:latin typeface="Helvetica" panose="020B0604020202020204" pitchFamily="34" charset="0"/>
                <a:cs typeface="Helvetica" panose="020B0604020202020204" pitchFamily="34" charset="0"/>
              </a:rPr>
            </a:br>
            <a:br>
              <a:rPr lang="en-GB" sz="1250" dirty="0">
                <a:latin typeface="Helvetica" panose="020B0604020202020204" pitchFamily="34" charset="0"/>
                <a:cs typeface="Helvetica" panose="020B0604020202020204" pitchFamily="34" charset="0"/>
              </a:rPr>
            </a:br>
            <a:r>
              <a:rPr lang="en-GB" sz="1250" b="1" dirty="0">
                <a:latin typeface="Helvetica" panose="020B0604020202020204" pitchFamily="34" charset="0"/>
                <a:cs typeface="Helvetica" panose="020B0604020202020204" pitchFamily="34" charset="0"/>
              </a:rPr>
              <a:t>BEDROOM ONE:</a:t>
            </a:r>
            <a:r>
              <a:rPr lang="en-GB" sz="1250" dirty="0">
                <a:latin typeface="Helvetica" panose="020B0604020202020204" pitchFamily="34" charset="0"/>
                <a:cs typeface="Helvetica" panose="020B0604020202020204" pitchFamily="34" charset="0"/>
              </a:rPr>
              <a:t> 4.27m x 3.4m (14'0" x 11'2") Double glazed bay window to front aspect; radiator; picture rails; television point.</a:t>
            </a:r>
            <a:br>
              <a:rPr lang="en-GB" sz="1250" dirty="0">
                <a:latin typeface="Helvetica" panose="020B0604020202020204" pitchFamily="34" charset="0"/>
                <a:cs typeface="Helvetica" panose="020B0604020202020204" pitchFamily="34" charset="0"/>
              </a:rPr>
            </a:br>
            <a:br>
              <a:rPr lang="en-GB" sz="1250" dirty="0">
                <a:latin typeface="Helvetica" panose="020B0604020202020204" pitchFamily="34" charset="0"/>
                <a:cs typeface="Helvetica" panose="020B0604020202020204" pitchFamily="34" charset="0"/>
              </a:rPr>
            </a:br>
            <a:r>
              <a:rPr lang="en-GB" sz="1250" b="1" dirty="0">
                <a:latin typeface="Helvetica" panose="020B0604020202020204" pitchFamily="34" charset="0"/>
                <a:cs typeface="Helvetica" panose="020B0604020202020204" pitchFamily="34" charset="0"/>
              </a:rPr>
              <a:t>BEDROOM TWO:</a:t>
            </a:r>
            <a:r>
              <a:rPr lang="en-GB" sz="1250" dirty="0">
                <a:latin typeface="Helvetica" panose="020B0604020202020204" pitchFamily="34" charset="0"/>
                <a:cs typeface="Helvetica" panose="020B0604020202020204" pitchFamily="34" charset="0"/>
              </a:rPr>
              <a:t> 3.89m x 3.35m (12'9" x 11'0") Double glazed windows to rear and side aspects; radiator; shower cubicle; pedestal wash hand basin; picture rails.</a:t>
            </a:r>
            <a:br>
              <a:rPr lang="en-GB" sz="1250" dirty="0">
                <a:latin typeface="Helvetica" panose="020B0604020202020204" pitchFamily="34" charset="0"/>
                <a:cs typeface="Helvetica" panose="020B0604020202020204" pitchFamily="34" charset="0"/>
              </a:rPr>
            </a:br>
            <a:br>
              <a:rPr lang="en-GB" sz="1250" dirty="0">
                <a:latin typeface="Helvetica" panose="020B0604020202020204" pitchFamily="34" charset="0"/>
                <a:cs typeface="Helvetica" panose="020B0604020202020204" pitchFamily="34" charset="0"/>
              </a:rPr>
            </a:br>
            <a:r>
              <a:rPr lang="en-GB" sz="1250" b="1" dirty="0">
                <a:latin typeface="Helvetica" panose="020B0604020202020204" pitchFamily="34" charset="0"/>
                <a:cs typeface="Helvetica" panose="020B0604020202020204" pitchFamily="34" charset="0"/>
              </a:rPr>
              <a:t>BATHROOM/WC: </a:t>
            </a:r>
            <a:r>
              <a:rPr lang="en-GB" sz="1250" dirty="0">
                <a:latin typeface="Helvetica" panose="020B0604020202020204" pitchFamily="34" charset="0"/>
                <a:cs typeface="Helvetica" panose="020B0604020202020204" pitchFamily="34" charset="0"/>
              </a:rPr>
              <a:t>1.83m x 1.78m (6'0" x 5'10") Bath with shower over; shower splash screen; pedestal wash hand basin; WC; double glazed window with pattern glass; radiator.</a:t>
            </a:r>
            <a:br>
              <a:rPr lang="en-GB" sz="1250" dirty="0">
                <a:latin typeface="Helvetica" panose="020B0604020202020204" pitchFamily="34" charset="0"/>
                <a:cs typeface="Helvetica" panose="020B0604020202020204" pitchFamily="34" charset="0"/>
              </a:rPr>
            </a:br>
            <a:r>
              <a:rPr lang="en-GB" sz="1250" dirty="0">
                <a:latin typeface="Helvetica" panose="020B0604020202020204" pitchFamily="34" charset="0"/>
                <a:cs typeface="Helvetica" panose="020B0604020202020204" pitchFamily="34" charset="0"/>
              </a:rPr>
              <a:t> </a:t>
            </a:r>
            <a:br>
              <a:rPr lang="en-GB" sz="1250" dirty="0">
                <a:latin typeface="Helvetica" panose="020B0604020202020204" pitchFamily="34" charset="0"/>
                <a:cs typeface="Helvetica" panose="020B0604020202020204" pitchFamily="34" charset="0"/>
              </a:rPr>
            </a:br>
            <a:r>
              <a:rPr lang="en-GB" sz="1250" dirty="0">
                <a:latin typeface="Helvetica" panose="020B0604020202020204" pitchFamily="34" charset="0"/>
                <a:cs typeface="Helvetica" panose="020B0604020202020204" pitchFamily="34" charset="0"/>
              </a:rPr>
              <a:t>From landing door to </a:t>
            </a:r>
            <a:r>
              <a:rPr lang="en-GB" sz="1250" b="1" dirty="0">
                <a:latin typeface="Helvetica" panose="020B0604020202020204" pitchFamily="34" charset="0"/>
                <a:cs typeface="Helvetica" panose="020B0604020202020204" pitchFamily="34" charset="0"/>
              </a:rPr>
              <a:t>INNER LANDING</a:t>
            </a:r>
            <a:r>
              <a:rPr lang="en-GB" sz="1250" dirty="0">
                <a:latin typeface="Helvetica" panose="020B0604020202020204" pitchFamily="34" charset="0"/>
                <a:cs typeface="Helvetica" panose="020B0604020202020204" pitchFamily="34" charset="0"/>
              </a:rPr>
              <a:t> with staircase to </a:t>
            </a:r>
            <a:r>
              <a:rPr lang="en-GB" sz="1250" b="1" dirty="0">
                <a:latin typeface="Helvetica" panose="020B0604020202020204" pitchFamily="34" charset="0"/>
                <a:cs typeface="Helvetica" panose="020B0604020202020204" pitchFamily="34" charset="0"/>
              </a:rPr>
              <a:t>SECOND FLOOR</a:t>
            </a:r>
            <a:r>
              <a:rPr lang="en-GB" sz="1250" dirty="0">
                <a:latin typeface="Helvetica" panose="020B0604020202020204" pitchFamily="34" charset="0"/>
                <a:cs typeface="Helvetica" panose="020B0604020202020204" pitchFamily="34" charset="0"/>
              </a:rPr>
              <a:t> and first floor bedroom three:</a:t>
            </a:r>
            <a:br>
              <a:rPr lang="en-GB" sz="1250" dirty="0">
                <a:latin typeface="Helvetica" panose="020B0604020202020204" pitchFamily="34" charset="0"/>
                <a:cs typeface="Helvetica" panose="020B0604020202020204" pitchFamily="34" charset="0"/>
              </a:rPr>
            </a:br>
            <a:br>
              <a:rPr lang="en-GB" sz="1250" dirty="0">
                <a:latin typeface="Helvetica" panose="020B0604020202020204" pitchFamily="34" charset="0"/>
                <a:cs typeface="Helvetica" panose="020B0604020202020204" pitchFamily="34" charset="0"/>
              </a:rPr>
            </a:br>
            <a:r>
              <a:rPr lang="en-GB" sz="1250" b="1" dirty="0">
                <a:latin typeface="Helvetica" panose="020B0604020202020204" pitchFamily="34" charset="0"/>
                <a:cs typeface="Helvetica" panose="020B0604020202020204" pitchFamily="34" charset="0"/>
              </a:rPr>
              <a:t>BEDROOM THREE:</a:t>
            </a:r>
            <a:r>
              <a:rPr lang="en-GB" sz="1250" dirty="0">
                <a:latin typeface="Helvetica" panose="020B0604020202020204" pitchFamily="34" charset="0"/>
                <a:cs typeface="Helvetica" panose="020B0604020202020204" pitchFamily="34" charset="0"/>
              </a:rPr>
              <a:t> 3.3m x 2.41m (10'10" x 7'11") Double glazed window to rear aspect; radiator; understairs cupboard.</a:t>
            </a:r>
            <a:br>
              <a:rPr lang="en-GB" sz="1250" dirty="0">
                <a:latin typeface="Helvetica" panose="020B0604020202020204" pitchFamily="34" charset="0"/>
                <a:cs typeface="Helvetica" panose="020B0604020202020204" pitchFamily="34" charset="0"/>
              </a:rPr>
            </a:br>
            <a:br>
              <a:rPr lang="en-GB" sz="1250" dirty="0">
                <a:latin typeface="Helvetica" panose="020B0604020202020204" pitchFamily="34" charset="0"/>
                <a:cs typeface="Helvetica" panose="020B0604020202020204" pitchFamily="34" charset="0"/>
              </a:rPr>
            </a:br>
            <a:r>
              <a:rPr lang="en-GB" sz="1250" b="1" dirty="0">
                <a:latin typeface="Helvetica" panose="020B0604020202020204" pitchFamily="34" charset="0"/>
                <a:cs typeface="Helvetica" panose="020B0604020202020204" pitchFamily="34" charset="0"/>
              </a:rPr>
              <a:t>ATTIC ROOM: </a:t>
            </a:r>
            <a:r>
              <a:rPr lang="en-GB" sz="1250" dirty="0">
                <a:latin typeface="Helvetica" panose="020B0604020202020204" pitchFamily="34" charset="0"/>
                <a:cs typeface="Helvetica" panose="020B0604020202020204" pitchFamily="34" charset="0"/>
              </a:rPr>
              <a:t>6.93m x 5.49m (22'9" x 18'0") Narrowing to 5'4" (1.63m) A spacious 'L' shaped area with two double glazed windows and three </a:t>
            </a:r>
            <a:r>
              <a:rPr lang="en-GB" sz="1250" dirty="0" err="1">
                <a:latin typeface="Helvetica" panose="020B0604020202020204" pitchFamily="34" charset="0"/>
                <a:cs typeface="Helvetica" panose="020B0604020202020204" pitchFamily="34" charset="0"/>
              </a:rPr>
              <a:t>velux</a:t>
            </a:r>
            <a:r>
              <a:rPr lang="en-GB" sz="1250" dirty="0">
                <a:latin typeface="Helvetica" panose="020B0604020202020204" pitchFamily="34" charset="0"/>
                <a:cs typeface="Helvetica" panose="020B0604020202020204" pitchFamily="34" charset="0"/>
              </a:rPr>
              <a:t> windows; access to eaves storage areas; power and light connected.</a:t>
            </a:r>
            <a:br>
              <a:rPr lang="en-GB" sz="1250" dirty="0">
                <a:latin typeface="Helvetica" panose="020B0604020202020204" pitchFamily="34" charset="0"/>
                <a:cs typeface="Helvetica" panose="020B0604020202020204" pitchFamily="34" charset="0"/>
              </a:rPr>
            </a:br>
            <a:br>
              <a:rPr lang="en-GB" sz="1250" dirty="0">
                <a:latin typeface="Helvetica" panose="020B0604020202020204" pitchFamily="34" charset="0"/>
                <a:cs typeface="Helvetica" panose="020B0604020202020204" pitchFamily="34" charset="0"/>
              </a:rPr>
            </a:br>
            <a:endParaRPr lang="en-GB" sz="1400" dirty="0">
              <a:solidFill>
                <a:srgbClr val="333333"/>
              </a:solidFill>
              <a:effectLst/>
              <a:latin typeface="Helvetica" panose="020B0604020202020204" pitchFamily="34" charset="0"/>
              <a:ea typeface="Times New Roman" panose="02020603050405020304" pitchFamily="18" charset="0"/>
              <a:cs typeface="Helvetica" panose="020B0604020202020204" pitchFamily="34" charset="0"/>
            </a:endParaRPr>
          </a:p>
          <a:p>
            <a:br>
              <a:rPr lang="en-GB" sz="1800" dirty="0">
                <a:solidFill>
                  <a:srgbClr val="333333"/>
                </a:solidFill>
                <a:effectLst/>
                <a:latin typeface="Helvetica" panose="020B0604020202020204" pitchFamily="34" charset="0"/>
                <a:ea typeface="Times New Roman" panose="02020603050405020304" pitchFamily="18" charset="0"/>
                <a:cs typeface="Helvetica-Bold"/>
              </a:rPr>
            </a:br>
            <a:endParaRPr lang="en-US" sz="1100" dirty="0">
              <a:latin typeface="Helvetica" pitchFamily="2" charset="0"/>
            </a:endParaRPr>
          </a:p>
        </p:txBody>
      </p:sp>
      <p:sp>
        <p:nvSpPr>
          <p:cNvPr id="13" name="TextBox 12">
            <a:extLst>
              <a:ext uri="{FF2B5EF4-FFF2-40B4-BE49-F238E27FC236}">
                <a16:creationId xmlns:a16="http://schemas.microsoft.com/office/drawing/2014/main" id="{96F289B2-C3D7-742F-AA5D-DB0F07127B74}"/>
              </a:ext>
            </a:extLst>
          </p:cNvPr>
          <p:cNvSpPr txBox="1"/>
          <p:nvPr/>
        </p:nvSpPr>
        <p:spPr>
          <a:xfrm>
            <a:off x="8106563" y="522605"/>
            <a:ext cx="6429244" cy="2208297"/>
          </a:xfrm>
          <a:prstGeom prst="rect">
            <a:avLst/>
          </a:prstGeom>
          <a:noFill/>
        </p:spPr>
        <p:txBody>
          <a:bodyPr wrap="square" rtlCol="0">
            <a:spAutoFit/>
          </a:bodyPr>
          <a:lstStyle/>
          <a:p>
            <a:r>
              <a:rPr lang="en-GB" sz="1250" b="1" dirty="0">
                <a:latin typeface="Helvetica" panose="020B0604020202020204" pitchFamily="34" charset="0"/>
                <a:cs typeface="Helvetica" panose="020B0604020202020204" pitchFamily="34" charset="0"/>
              </a:rPr>
              <a:t>OUTSIDE: </a:t>
            </a:r>
            <a:r>
              <a:rPr lang="en-GB" sz="1250" dirty="0">
                <a:latin typeface="Helvetica" panose="020B0604020202020204" pitchFamily="34" charset="0"/>
                <a:cs typeface="Helvetica" panose="020B0604020202020204" pitchFamily="34" charset="0"/>
              </a:rPr>
              <a:t>To the front of the property there is a decorative stone front garden with pedestrian gate and pathway to property. Double wrought iron gates lead to driveway and GARAGE/STORE. A further side gate and pathway to the rear garden. The rear garden is a lovely feature being level and comprises of a patio sun terrace and pathway, lawn gardens edged with colourful well stocked shrub beds, decorative patio area to the rear of the garden and outside tap.</a:t>
            </a:r>
            <a:br>
              <a:rPr lang="en-GB" sz="1250" dirty="0">
                <a:latin typeface="Helvetica" panose="020B0604020202020204" pitchFamily="34" charset="0"/>
                <a:cs typeface="Helvetica" panose="020B0604020202020204" pitchFamily="34" charset="0"/>
              </a:rPr>
            </a:br>
            <a:br>
              <a:rPr lang="en-GB" sz="1250" dirty="0">
                <a:latin typeface="Helvetica" panose="020B0604020202020204" pitchFamily="34" charset="0"/>
                <a:cs typeface="Helvetica" panose="020B0604020202020204" pitchFamily="34" charset="0"/>
              </a:rPr>
            </a:br>
            <a:r>
              <a:rPr lang="en-GB" sz="1250" b="1" dirty="0">
                <a:latin typeface="Helvetica" panose="020B0604020202020204" pitchFamily="34" charset="0"/>
                <a:cs typeface="Helvetica" panose="020B0604020202020204" pitchFamily="34" charset="0"/>
              </a:rPr>
              <a:t>GARAGE/STORE:</a:t>
            </a:r>
            <a:r>
              <a:rPr lang="en-GB" sz="1250" dirty="0">
                <a:latin typeface="Helvetica" panose="020B0604020202020204" pitchFamily="34" charset="0"/>
                <a:cs typeface="Helvetica" panose="020B0604020202020204" pitchFamily="34" charset="0"/>
              </a:rPr>
              <a:t> 5.31m x 2.21m (17'5" x 7'3") Up and over door; door to rear garden; light connected.</a:t>
            </a:r>
            <a:endParaRPr lang="en-GB" sz="1250" dirty="0">
              <a:solidFill>
                <a:srgbClr val="333333"/>
              </a:solidFill>
              <a:effectLst/>
              <a:latin typeface="Helvetica" panose="020B0604020202020204" pitchFamily="34" charset="0"/>
              <a:ea typeface="Times New Roman" panose="02020603050405020304" pitchFamily="18" charset="0"/>
              <a:cs typeface="Helvetica" panose="020B0604020202020204" pitchFamily="34" charset="0"/>
            </a:endParaRPr>
          </a:p>
          <a:p>
            <a:br>
              <a:rPr lang="en-GB" sz="1250" dirty="0">
                <a:solidFill>
                  <a:srgbClr val="333333"/>
                </a:solidFill>
                <a:effectLst/>
                <a:latin typeface="Helvetica" panose="020B0604020202020204" pitchFamily="34" charset="0"/>
                <a:ea typeface="Times New Roman" panose="02020603050405020304" pitchFamily="18" charset="0"/>
                <a:cs typeface="Helvetica-Bold"/>
              </a:rPr>
            </a:br>
            <a:r>
              <a:rPr lang="en-GB" sz="1250" b="1" dirty="0">
                <a:effectLst/>
                <a:latin typeface="Helvetica" panose="020B0604020202020204" pitchFamily="34" charset="0"/>
                <a:ea typeface="Times New Roman" panose="02020603050405020304" pitchFamily="18" charset="0"/>
                <a:cs typeface="Helvetica-Bold"/>
              </a:rPr>
              <a:t>FLOOR PLAN:</a:t>
            </a:r>
            <a:endParaRPr lang="en-GB" sz="1250" dirty="0">
              <a:effectLst/>
              <a:latin typeface="Times New Roman" panose="02020603050405020304" pitchFamily="18" charset="0"/>
              <a:ea typeface="Times New Roman" panose="02020603050405020304" pitchFamily="18" charset="0"/>
            </a:endParaRPr>
          </a:p>
        </p:txBody>
      </p:sp>
      <p:pic>
        <p:nvPicPr>
          <p:cNvPr id="2050" name="Picture 2">
            <a:extLst>
              <a:ext uri="{FF2B5EF4-FFF2-40B4-BE49-F238E27FC236}">
                <a16:creationId xmlns:a16="http://schemas.microsoft.com/office/drawing/2014/main" id="{7F4CDE37-E9C9-DE86-16C6-3C535D8209E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55486" y="3304690"/>
            <a:ext cx="5969323" cy="46562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8219161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122</TotalTime>
  <Words>900</Words>
  <Application>Microsoft Office PowerPoint</Application>
  <PresentationFormat>Custom</PresentationFormat>
  <Paragraphs>23</Paragraphs>
  <Slides>2</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vt:i4>
      </vt:variant>
    </vt:vector>
  </HeadingPairs>
  <TitlesOfParts>
    <vt:vector size="11" baseType="lpstr">
      <vt:lpstr>Arial</vt:lpstr>
      <vt:lpstr>Calibri</vt:lpstr>
      <vt:lpstr>Calibri Light</vt:lpstr>
      <vt:lpstr>Frutiger LT Std 55 Roman</vt:lpstr>
      <vt:lpstr>Helvetica</vt:lpstr>
      <vt:lpstr>HelveticaNeueLT-Medium</vt:lpstr>
      <vt:lpstr>HelveticaNeueLT-Roman</vt:lpstr>
      <vt:lpstr>Times New Roman</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 Caswell</dc:creator>
  <cp:lastModifiedBy>Aimee Welch</cp:lastModifiedBy>
  <cp:revision>18</cp:revision>
  <cp:lastPrinted>2024-04-05T08:14:07Z</cp:lastPrinted>
  <dcterms:created xsi:type="dcterms:W3CDTF">2023-03-19T13:39:10Z</dcterms:created>
  <dcterms:modified xsi:type="dcterms:W3CDTF">2024-04-05T08:15:52Z</dcterms:modified>
</cp:coreProperties>
</file>