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2" d="100"/>
          <a:sy n="52" d="100"/>
        </p:scale>
        <p:origin x="108" y="71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7/28/2023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79074"/>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600" b="1" dirty="0">
                <a:solidFill>
                  <a:srgbClr val="0057A8"/>
                </a:solidFill>
                <a:effectLst/>
                <a:latin typeface="Helvetica" panose="020B0604020202020204" pitchFamily="34" charset="0"/>
                <a:ea typeface="Times New Roman" panose="02020603050405020304" pitchFamily="18" charset="0"/>
                <a:cs typeface="Helvetica" panose="020B0604020202020204" pitchFamily="34" charset="0"/>
              </a:rPr>
              <a:t>A Three Bedroom End Link House Situated In A Popular Location</a:t>
            </a:r>
          </a:p>
          <a:p>
            <a:pPr algn="ctr">
              <a:lnSpc>
                <a:spcPct val="127000"/>
              </a:lnSpc>
            </a:pPr>
            <a:endParaRPr lang="en-GB" sz="1000" dirty="0">
              <a:solidFill>
                <a:srgbClr val="0057A8"/>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3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Good Size Lounge</a:t>
            </a: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 </a:t>
            </a:r>
            <a:r>
              <a:rPr lang="en-GB" sz="13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Modern Fitted Kitchen/Breakfast Room</a:t>
            </a: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 </a:t>
            </a:r>
            <a:endParaRPr lang="en-GB" sz="13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3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Three Bedrooms</a:t>
            </a: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 </a:t>
            </a:r>
            <a:r>
              <a:rPr lang="en-GB" sz="13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Stylish Shower Room/WC </a:t>
            </a: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Large Conservatory• </a:t>
            </a:r>
            <a:endParaRPr lang="en-GB" sz="13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Double Glazed Windows • Gas Central Heating Via Newly Installed Boiler • </a:t>
            </a:r>
            <a:endParaRPr lang="en-GB" sz="13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Attractive Gardens • </a:t>
            </a:r>
            <a:r>
              <a:rPr lang="en-GB" sz="13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Garage In Block Close By </a:t>
            </a:r>
            <a:r>
              <a:rPr lang="en-GB" sz="13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t>
            </a:r>
            <a:endParaRPr lang="en-GB" sz="13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805691"/>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272</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cs typeface="HelveticaNeueLT-Medium"/>
              </a:rPr>
              <a:t>46 Hawthorn Grove, Exmouth, Devon, EX8 4HD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0" name="Picture 39">
            <a:extLst>
              <a:ext uri="{FF2B5EF4-FFF2-40B4-BE49-F238E27FC236}">
                <a16:creationId xmlns:a16="http://schemas.microsoft.com/office/drawing/2014/main" id="{B1F3BDB5-8DD0-287E-2232-90AFDF9D1AD1}"/>
              </a:ext>
            </a:extLst>
          </p:cNvPr>
          <p:cNvPicPr>
            <a:picLocks noChangeAspect="1"/>
          </p:cNvPicPr>
          <p:nvPr/>
        </p:nvPicPr>
        <p:blipFill>
          <a:blip r:embed="rId3"/>
          <a:srcRect/>
          <a:stretch/>
        </p:blipFill>
        <p:spPr>
          <a:xfrm>
            <a:off x="-6670622" y="4794767"/>
            <a:ext cx="902191" cy="544217"/>
          </a:xfrm>
          <a:prstGeom prst="rect">
            <a:avLst/>
          </a:prstGeom>
          <a:ln>
            <a:solidFill>
              <a:schemeClr val="tx1"/>
            </a:solidFill>
          </a:ln>
        </p:spPr>
      </p:pic>
      <p:pic>
        <p:nvPicPr>
          <p:cNvPr id="42" name="Picture 41">
            <a:extLst>
              <a:ext uri="{FF2B5EF4-FFF2-40B4-BE49-F238E27FC236}">
                <a16:creationId xmlns:a16="http://schemas.microsoft.com/office/drawing/2014/main" id="{453BCDA0-7B32-5BE6-CCCC-98087AC2B99B}"/>
              </a:ext>
            </a:extLst>
          </p:cNvPr>
          <p:cNvPicPr>
            <a:picLocks noChangeAspect="1"/>
          </p:cNvPicPr>
          <p:nvPr/>
        </p:nvPicPr>
        <p:blipFill>
          <a:blip r:embed="rId3"/>
          <a:srcRect/>
          <a:stretch/>
        </p:blipFill>
        <p:spPr>
          <a:xfrm>
            <a:off x="-6167523" y="629215"/>
            <a:ext cx="932121" cy="549761"/>
          </a:xfrm>
          <a:prstGeom prst="rect">
            <a:avLst/>
          </a:prstGeom>
          <a:ln>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4">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4" name="Picture 3" descr="Chart&#10;&#10;Description automatically generated">
            <a:extLst>
              <a:ext uri="{FF2B5EF4-FFF2-40B4-BE49-F238E27FC236}">
                <a16:creationId xmlns:a16="http://schemas.microsoft.com/office/drawing/2014/main" id="{52EE03F6-4045-6441-17FA-43883EEB53E1}"/>
              </a:ext>
            </a:extLst>
          </p:cNvPr>
          <p:cNvPicPr>
            <a:picLocks noChangeAspect="1"/>
          </p:cNvPicPr>
          <p:nvPr/>
        </p:nvPicPr>
        <p:blipFill>
          <a:blip r:embed="rId5"/>
          <a:stretch>
            <a:fillRect/>
          </a:stretch>
        </p:blipFill>
        <p:spPr>
          <a:xfrm>
            <a:off x="2741571" y="8008429"/>
            <a:ext cx="2200974" cy="1542885"/>
          </a:xfrm>
          <a:prstGeom prst="rect">
            <a:avLst/>
          </a:prstGeom>
        </p:spPr>
      </p:pic>
      <p:pic>
        <p:nvPicPr>
          <p:cNvPr id="2050" name="Picture 2">
            <a:extLst>
              <a:ext uri="{FF2B5EF4-FFF2-40B4-BE49-F238E27FC236}">
                <a16:creationId xmlns:a16="http://schemas.microsoft.com/office/drawing/2014/main" id="{11CB17F9-40AC-53BA-340F-AED5539DEF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903" y="2639626"/>
            <a:ext cx="6349751" cy="4434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iving room with a tv and couches&#10;&#10;Description automatically generated with low confidence">
            <a:extLst>
              <a:ext uri="{FF2B5EF4-FFF2-40B4-BE49-F238E27FC236}">
                <a16:creationId xmlns:a16="http://schemas.microsoft.com/office/drawing/2014/main" id="{522EA61E-5BD4-8E37-EBAE-BCF767F6CCA8}"/>
              </a:ext>
            </a:extLst>
          </p:cNvPr>
          <p:cNvPicPr>
            <a:picLocks noChangeAspect="1"/>
          </p:cNvPicPr>
          <p:nvPr/>
        </p:nvPicPr>
        <p:blipFill>
          <a:blip r:embed="rId7"/>
          <a:stretch>
            <a:fillRect/>
          </a:stretch>
        </p:blipFill>
        <p:spPr>
          <a:xfrm>
            <a:off x="618340" y="514759"/>
            <a:ext cx="3168000" cy="2391304"/>
          </a:xfrm>
          <a:prstGeom prst="rect">
            <a:avLst/>
          </a:prstGeom>
        </p:spPr>
      </p:pic>
      <p:pic>
        <p:nvPicPr>
          <p:cNvPr id="7" name="Picture 6" descr="A picture containing indoor, floor, kitchen, ceiling&#10;&#10;Description automatically generated">
            <a:extLst>
              <a:ext uri="{FF2B5EF4-FFF2-40B4-BE49-F238E27FC236}">
                <a16:creationId xmlns:a16="http://schemas.microsoft.com/office/drawing/2014/main" id="{AE8A989D-C07F-1D50-E516-E694F5D1AA3C}"/>
              </a:ext>
            </a:extLst>
          </p:cNvPr>
          <p:cNvPicPr>
            <a:picLocks noChangeAspect="1"/>
          </p:cNvPicPr>
          <p:nvPr/>
        </p:nvPicPr>
        <p:blipFill>
          <a:blip r:embed="rId8"/>
          <a:stretch>
            <a:fillRect/>
          </a:stretch>
        </p:blipFill>
        <p:spPr>
          <a:xfrm>
            <a:off x="3941792" y="514758"/>
            <a:ext cx="3168000" cy="2404107"/>
          </a:xfrm>
          <a:prstGeom prst="rect">
            <a:avLst/>
          </a:prstGeom>
        </p:spPr>
      </p:pic>
      <p:pic>
        <p:nvPicPr>
          <p:cNvPr id="9" name="Picture 8" descr="A room with tables and chairs&#10;&#10;Description automatically generated with low confidence">
            <a:extLst>
              <a:ext uri="{FF2B5EF4-FFF2-40B4-BE49-F238E27FC236}">
                <a16:creationId xmlns:a16="http://schemas.microsoft.com/office/drawing/2014/main" id="{EDEF24B4-44D4-8D70-D215-7CA4C37B6C49}"/>
              </a:ext>
            </a:extLst>
          </p:cNvPr>
          <p:cNvPicPr>
            <a:picLocks noChangeAspect="1"/>
          </p:cNvPicPr>
          <p:nvPr/>
        </p:nvPicPr>
        <p:blipFill>
          <a:blip r:embed="rId9"/>
          <a:stretch>
            <a:fillRect/>
          </a:stretch>
        </p:blipFill>
        <p:spPr>
          <a:xfrm>
            <a:off x="618340" y="2985974"/>
            <a:ext cx="3168000" cy="2444358"/>
          </a:xfrm>
          <a:prstGeom prst="rect">
            <a:avLst/>
          </a:prstGeom>
        </p:spPr>
      </p:pic>
      <p:pic>
        <p:nvPicPr>
          <p:cNvPr id="11" name="Picture 10" descr="A bedroom with a bed and a fan&#10;&#10;Description automatically generated with low confidence">
            <a:extLst>
              <a:ext uri="{FF2B5EF4-FFF2-40B4-BE49-F238E27FC236}">
                <a16:creationId xmlns:a16="http://schemas.microsoft.com/office/drawing/2014/main" id="{760C7E63-1F0A-6433-9C80-F58283D51C51}"/>
              </a:ext>
            </a:extLst>
          </p:cNvPr>
          <p:cNvPicPr>
            <a:picLocks noChangeAspect="1"/>
          </p:cNvPicPr>
          <p:nvPr/>
        </p:nvPicPr>
        <p:blipFill>
          <a:blip r:embed="rId10"/>
          <a:stretch>
            <a:fillRect/>
          </a:stretch>
        </p:blipFill>
        <p:spPr>
          <a:xfrm>
            <a:off x="3935947" y="2994993"/>
            <a:ext cx="3168000" cy="2415189"/>
          </a:xfrm>
          <a:prstGeom prst="rect">
            <a:avLst/>
          </a:prstGeom>
        </p:spPr>
      </p:pic>
      <p:pic>
        <p:nvPicPr>
          <p:cNvPr id="13" name="Picture 12" descr="A bathroom with a glass shower&#10;&#10;Description automatically generated with medium confidence">
            <a:extLst>
              <a:ext uri="{FF2B5EF4-FFF2-40B4-BE49-F238E27FC236}">
                <a16:creationId xmlns:a16="http://schemas.microsoft.com/office/drawing/2014/main" id="{C25BAB14-738C-AFAB-59C9-BDABB85AF7BD}"/>
              </a:ext>
            </a:extLst>
          </p:cNvPr>
          <p:cNvPicPr>
            <a:picLocks noChangeAspect="1"/>
          </p:cNvPicPr>
          <p:nvPr/>
        </p:nvPicPr>
        <p:blipFill>
          <a:blip r:embed="rId11"/>
          <a:stretch>
            <a:fillRect/>
          </a:stretch>
        </p:blipFill>
        <p:spPr>
          <a:xfrm>
            <a:off x="636696" y="5467126"/>
            <a:ext cx="3168000" cy="2391305"/>
          </a:xfrm>
          <a:prstGeom prst="rect">
            <a:avLst/>
          </a:prstGeom>
        </p:spPr>
      </p:pic>
      <p:pic>
        <p:nvPicPr>
          <p:cNvPr id="15" name="Picture 14" descr="A picture containing outdoor, tree, stone, plant&#10;&#10;Description automatically generated">
            <a:extLst>
              <a:ext uri="{FF2B5EF4-FFF2-40B4-BE49-F238E27FC236}">
                <a16:creationId xmlns:a16="http://schemas.microsoft.com/office/drawing/2014/main" id="{67E8223F-2FB7-EBE9-3F2F-30BE524FD822}"/>
              </a:ext>
            </a:extLst>
          </p:cNvPr>
          <p:cNvPicPr>
            <a:picLocks noChangeAspect="1"/>
          </p:cNvPicPr>
          <p:nvPr/>
        </p:nvPicPr>
        <p:blipFill>
          <a:blip r:embed="rId12"/>
          <a:stretch>
            <a:fillRect/>
          </a:stretch>
        </p:blipFill>
        <p:spPr>
          <a:xfrm>
            <a:off x="3943420" y="5467126"/>
            <a:ext cx="3168000" cy="239130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710351"/>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46 Hawthorn Grove,</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Exmouth, Devon, EX8 4HD</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gn="ctr"/>
            <a:endParaRPr lang="en-GB" sz="700" dirty="0">
              <a:effectLst/>
              <a:latin typeface="Helvetica" panose="020B0604020202020204" pitchFamily="34" charset="0"/>
              <a:ea typeface="Times New Roman" panose="02020603050405020304" pitchFamily="18"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THE ACCOMODATION COMPRISES:</a:t>
            </a:r>
            <a:r>
              <a:rPr lang="en-GB" sz="1100" dirty="0">
                <a:latin typeface="Helvetica" panose="020B0604020202020204" pitchFamily="34" charset="0"/>
                <a:cs typeface="Helvetica" panose="020B0604020202020204" pitchFamily="34" charset="0"/>
              </a:rPr>
              <a:t> uPVC front entrance door with window with matching picture window to one side of the front door giving access to:</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ENTRANCE PORCH:</a:t>
            </a:r>
            <a:r>
              <a:rPr lang="en-GB" sz="1100" dirty="0">
                <a:latin typeface="Helvetica" panose="020B0604020202020204" pitchFamily="34" charset="0"/>
                <a:cs typeface="Helvetica" panose="020B0604020202020204" pitchFamily="34" charset="0"/>
              </a:rPr>
              <a:t> With coved ceiling; dado rail; wood effect flooring; floor to ceiling storage cupboard housing meters; inner door giving access to:</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LOUNGE:</a:t>
            </a:r>
            <a:r>
              <a:rPr lang="en-GB" sz="1100" dirty="0">
                <a:latin typeface="Helvetica" panose="020B0604020202020204" pitchFamily="34" charset="0"/>
                <a:cs typeface="Helvetica" panose="020B0604020202020204" pitchFamily="34" charset="0"/>
              </a:rPr>
              <a:t> 5.44m x 4.24m (17'10" x 13'11") A most spacious room with uPVC double glazed window overlooking the front elevation enjoying a pleasant open outlook; stone fireplace and surround extended to provide a display area with tiled hearth; radiator; television point; coved ceiling; stairs rising to the first floor with useful understairs recess.</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KITCHEN/BREAKFAST ROOM:</a:t>
            </a:r>
            <a:r>
              <a:rPr lang="en-GB" sz="1100" dirty="0">
                <a:latin typeface="Helvetica" panose="020B0604020202020204" pitchFamily="34" charset="0"/>
                <a:cs typeface="Helvetica" panose="020B0604020202020204" pitchFamily="34" charset="0"/>
              </a:rPr>
              <a:t> 4.27m x 2.59m (14'0" x 8'6") Well fitted with a range of units comprising of gloss finish patterned working surfaces extended to provide a breakfast bar area and sold wood work surface with space and plumbing for automatic washing machine and dishwasher, cupboards and drawer units beneath; gas cooker point with stainless steel chimney style extractor hood; inset stainless steel one and a half bowl sink unit and drainer with mixer tap; matching cupboards at eye-level; wall mounted modern gas boiler supplying domestic hot water and central heating and timer control for hot water and central heating; space for upright fridge freezer; tiled flooring; uPVC double glazed window to rear aspect; opening to:</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CONSERVATORY:</a:t>
            </a:r>
            <a:r>
              <a:rPr lang="en-GB" sz="1100" dirty="0">
                <a:latin typeface="Helvetica" panose="020B0604020202020204" pitchFamily="34" charset="0"/>
                <a:cs typeface="Helvetica" panose="020B0604020202020204" pitchFamily="34" charset="0"/>
              </a:rPr>
              <a:t> 3.91m x 3.91m (12'10" x 12'10") A superb addition to the property with uPVC double glazed windows and uPVC double glazed double doors opening onto the area garden under a polycarbonate roof; tiled flooring; radiator.</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FIRST FLOOR LANDING:</a:t>
            </a:r>
            <a:r>
              <a:rPr lang="en-GB" sz="1100" dirty="0">
                <a:latin typeface="Helvetica" panose="020B0604020202020204" pitchFamily="34" charset="0"/>
                <a:cs typeface="Helvetica" panose="020B0604020202020204" pitchFamily="34" charset="0"/>
              </a:rPr>
              <a:t> With access to the roof space via loft ladder; uPVC double glazed window to side elevation; linen cupboard with slatted shelving; doors to:</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ONE:</a:t>
            </a:r>
            <a:r>
              <a:rPr lang="en-GB" sz="1100" dirty="0">
                <a:latin typeface="Helvetica" panose="020B0604020202020204" pitchFamily="34" charset="0"/>
                <a:cs typeface="Helvetica" panose="020B0604020202020204" pitchFamily="34" charset="0"/>
              </a:rPr>
              <a:t> 3.43m x 2.69m (11'3" x 8'10") excluding measurement into full length wardrobe recess with handing rail and shelving; uPVC double glazed window to front elevation enjoying a pleasant open outlook; radiator; coved ceiling; ceiling fan light; television point.</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TWO:</a:t>
            </a:r>
            <a:r>
              <a:rPr lang="en-GB" sz="1100" dirty="0">
                <a:latin typeface="Helvetica" panose="020B0604020202020204" pitchFamily="34" charset="0"/>
                <a:cs typeface="Helvetica" panose="020B0604020202020204" pitchFamily="34" charset="0"/>
              </a:rPr>
              <a:t> 3.18m x 2.31m (10'5" x 7’7”) uPVC double glazed window to rear elevation; wood laminate flooring; television point; radiator; wall mounted storage cabinet.</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THREE:</a:t>
            </a:r>
            <a:r>
              <a:rPr lang="en-GB" sz="1100" dirty="0">
                <a:latin typeface="Helvetica" panose="020B0604020202020204" pitchFamily="34" charset="0"/>
                <a:cs typeface="Helvetica" panose="020B0604020202020204" pitchFamily="34" charset="0"/>
              </a:rPr>
              <a:t> 2.21m x 1.85m (7'3" x 6'1") uPVC double glazed window to rear elevation; radiator.</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SHOWER ROOM/WC:</a:t>
            </a:r>
            <a:r>
              <a:rPr lang="en-GB" sz="1100" dirty="0">
                <a:latin typeface="Helvetica" panose="020B0604020202020204" pitchFamily="34" charset="0"/>
                <a:cs typeface="Helvetica" panose="020B0604020202020204" pitchFamily="34" charset="0"/>
              </a:rPr>
              <a:t> Re-fitted as a quality shower room comprising of a shower cubicle with shower; splash screen doors; wash hand basin with cupboards below; WC with push button plush; attractive part tiled walls; extractor fan; radiator.</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OUTSIDE:</a:t>
            </a:r>
            <a:r>
              <a:rPr lang="en-GB" sz="1100" dirty="0">
                <a:latin typeface="Helvetica" panose="020B0604020202020204" pitchFamily="34" charset="0"/>
                <a:cs typeface="Helvetica" panose="020B0604020202020204" pitchFamily="34" charset="0"/>
              </a:rPr>
              <a:t> The property enjoys an elevated position in a popular cul-de-sac. To the front of the property there is an attractive well-planned garden edged with shrubs and a patio pathway giving access to the property. A side pathway and gate leads to the rear garden which is again well presented and planned with ease of maintenance in mind comprising of a raised patio sun terrace, feature decorative stone garden seating areas and companion seat. The rear garden is fully enclosed. The property also benefits from a </a:t>
            </a:r>
            <a:r>
              <a:rPr lang="en-GB" sz="1100" b="1" dirty="0">
                <a:latin typeface="Helvetica" panose="020B0604020202020204" pitchFamily="34" charset="0"/>
                <a:cs typeface="Helvetica" panose="020B0604020202020204" pitchFamily="34" charset="0"/>
              </a:rPr>
              <a:t>GARAGE</a:t>
            </a:r>
            <a:r>
              <a:rPr lang="en-GB" sz="1100" dirty="0">
                <a:latin typeface="Helvetica" panose="020B0604020202020204" pitchFamily="34" charset="0"/>
                <a:cs typeface="Helvetica" panose="020B0604020202020204" pitchFamily="34" charset="0"/>
              </a:rPr>
              <a:t> in a block close by.</a:t>
            </a:r>
          </a:p>
          <a:p>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MORTGAGE ASSISTANCE:</a:t>
            </a:r>
            <a:r>
              <a:rPr lang="en-GB" sz="1100" dirty="0">
                <a:latin typeface="Helvetica" panose="020B0604020202020204" pitchFamily="34" charset="0"/>
                <a:cs typeface="Helvetica" panose="020B0604020202020204" pitchFamily="34" charset="0"/>
              </a:rPr>
              <a:t> We are pleased to recommend Meredith Morgan Taylor, who would be pleased to help irrelevant of which estate agent you finally buy through. For a free initial, no obligation chat please contact us on 01395 264111 to arrange an appointment.</a:t>
            </a:r>
            <a:br>
              <a:rPr lang="en-GB" sz="1100" dirty="0"/>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07886"/>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pPr algn="ctr"/>
            <a:r>
              <a:rPr lang="en-GB" sz="1100" b="1" dirty="0">
                <a:solidFill>
                  <a:srgbClr val="333333"/>
                </a:solidFill>
                <a:effectLst/>
                <a:latin typeface="Helvetica" panose="020B0604020202020204" pitchFamily="34" charset="0"/>
                <a:ea typeface="Times New Roman" panose="02020603050405020304" pitchFamily="18" charset="0"/>
                <a:cs typeface="Helvetica-Bold"/>
              </a:rPr>
              <a:t> FLOOR PLAN:</a:t>
            </a:r>
            <a:r>
              <a:rPr lang="en-GB" sz="1100" dirty="0">
                <a:solidFill>
                  <a:srgbClr val="333333"/>
                </a:solidFill>
                <a:effectLst/>
                <a:latin typeface="Helvetica" panose="020B0604020202020204" pitchFamily="34" charset="0"/>
                <a:ea typeface="Times New Roman" panose="02020603050405020304" pitchFamily="18" charset="0"/>
                <a:cs typeface="Helvetica-Bold"/>
              </a:rPr>
              <a:t> </a:t>
            </a:r>
            <a:r>
              <a:rPr lang="en-GB" sz="1800" dirty="0">
                <a:solidFill>
                  <a:srgbClr val="333333"/>
                </a:solidFill>
                <a:effectLst/>
                <a:latin typeface="Helvetica" panose="020B0604020202020204" pitchFamily="34" charset="0"/>
                <a:ea typeface="Times New Roman" panose="02020603050405020304" pitchFamily="18" charset="0"/>
                <a:cs typeface="Helvetica-Bold"/>
              </a:rPr>
              <a:t>  </a:t>
            </a:r>
            <a:endParaRPr lang="en-GB" sz="1800" dirty="0">
              <a:effectLst/>
              <a:latin typeface="Times New Roman" panose="02020603050405020304" pitchFamily="18" charset="0"/>
              <a:ea typeface="Times New Roman" panose="02020603050405020304" pitchFamily="18" charset="0"/>
            </a:endParaRPr>
          </a:p>
        </p:txBody>
      </p:sp>
      <p:pic>
        <p:nvPicPr>
          <p:cNvPr id="1027" name="Picture 3">
            <a:extLst>
              <a:ext uri="{FF2B5EF4-FFF2-40B4-BE49-F238E27FC236}">
                <a16:creationId xmlns:a16="http://schemas.microsoft.com/office/drawing/2014/main" id="{0AD2F0E7-178C-524A-578E-6781ABFFA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1995462"/>
            <a:ext cx="5775284" cy="647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906</Words>
  <Application>Microsoft Office PowerPoint</Application>
  <PresentationFormat>Custom</PresentationFormat>
  <Paragraphs>34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Maxine Monnery Exmouth</cp:lastModifiedBy>
  <cp:revision>16</cp:revision>
  <cp:lastPrinted>2023-05-04T08:12:14Z</cp:lastPrinted>
  <dcterms:created xsi:type="dcterms:W3CDTF">2023-03-19T13:39:10Z</dcterms:created>
  <dcterms:modified xsi:type="dcterms:W3CDTF">2023-07-28T13:41:18Z</dcterms:modified>
</cp:coreProperties>
</file>