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1" d="100"/>
          <a:sy n="71" d="100"/>
        </p:scale>
        <p:origin x="2136" y="66"/>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6/11/2023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92521"/>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effectLst/>
                <a:latin typeface="Helvetica" panose="020B0604020202020204" pitchFamily="34" charset="0"/>
                <a:ea typeface="Times New Roman" panose="02020603050405020304" pitchFamily="18" charset="0"/>
                <a:cs typeface="HelveticaNeueLT-Roman"/>
              </a:rPr>
              <a:t>A </a:t>
            </a:r>
            <a:r>
              <a:rPr lang="en-GB" sz="1400" b="1" dirty="0">
                <a:solidFill>
                  <a:srgbClr val="0057A8"/>
                </a:solidFill>
                <a:latin typeface="Helvetica" panose="020B0604020202020204" pitchFamily="34" charset="0"/>
                <a:ea typeface="Times New Roman" panose="02020603050405020304" pitchFamily="18" charset="0"/>
                <a:cs typeface="HelveticaNeueLT-Roman"/>
              </a:rPr>
              <a:t>Deceptively Spacious Chalet Style Bungalow With Fabulous Views Across The Town Towards Estuary And Coastline Beyond</a:t>
            </a:r>
            <a:endParaRPr lang="en-GB" sz="1400" dirty="0">
              <a:effectLst/>
              <a:latin typeface="Times New Roman" panose="02020603050405020304" pitchFamily="18" charset="0"/>
              <a:ea typeface="Times New Roman" panose="02020603050405020304" pitchFamily="18" charset="0"/>
            </a:endParaRPr>
          </a:p>
          <a:p>
            <a:pPr algn="ctr">
              <a:lnSpc>
                <a:spcPct val="127000"/>
              </a:lnSpc>
            </a:pPr>
            <a:endParaRPr lang="en-GB" sz="7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Attractive Lounge With Log Burner • Superb Open Plan Modern Kitchen/Dining Room • Two Ground Floor Bedrooms • Ground Floor Shower 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First Floor Bedroom Suite With En-Suite Bathroom/WC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And Gas Central Heating •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Block Paved Parking, Garage And Attractive Rear Landscaped Garden •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£495,000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 Hamilton Lane, Exmouth, Devon, </a:t>
            </a:r>
          </a:p>
          <a:p>
            <a:r>
              <a:rPr lang="en-GB" dirty="0">
                <a:solidFill>
                  <a:srgbClr val="FFFFFF"/>
                </a:solidFill>
                <a:latin typeface="HelveticaNeueLT-Medium"/>
                <a:ea typeface="Times New Roman" panose="02020603050405020304" pitchFamily="18" charset="0"/>
              </a:rPr>
              <a:t>EX8 2JT</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40" name="Picture 39">
            <a:extLst>
              <a:ext uri="{FF2B5EF4-FFF2-40B4-BE49-F238E27FC236}">
                <a16:creationId xmlns:a16="http://schemas.microsoft.com/office/drawing/2014/main" id="{B1F3BDB5-8DD0-287E-2232-90AFDF9D1AD1}"/>
              </a:ext>
            </a:extLst>
          </p:cNvPr>
          <p:cNvPicPr>
            <a:picLocks noChangeAspect="1"/>
          </p:cNvPicPr>
          <p:nvPr/>
        </p:nvPicPr>
        <p:blipFill>
          <a:blip r:embed="rId3"/>
          <a:srcRect/>
          <a:stretch/>
        </p:blipFill>
        <p:spPr>
          <a:xfrm>
            <a:off x="-6670622" y="4794767"/>
            <a:ext cx="902191" cy="544217"/>
          </a:xfrm>
          <a:prstGeom prst="rect">
            <a:avLst/>
          </a:prstGeom>
          <a:ln>
            <a:solidFill>
              <a:schemeClr val="tx1"/>
            </a:solidFill>
          </a:ln>
        </p:spPr>
      </p:pic>
      <p:pic>
        <p:nvPicPr>
          <p:cNvPr id="42" name="Picture 41">
            <a:extLst>
              <a:ext uri="{FF2B5EF4-FFF2-40B4-BE49-F238E27FC236}">
                <a16:creationId xmlns:a16="http://schemas.microsoft.com/office/drawing/2014/main" id="{453BCDA0-7B32-5BE6-CCCC-98087AC2B99B}"/>
              </a:ext>
            </a:extLst>
          </p:cNvPr>
          <p:cNvPicPr>
            <a:picLocks noChangeAspect="1"/>
          </p:cNvPicPr>
          <p:nvPr/>
        </p:nvPicPr>
        <p:blipFill>
          <a:blip r:embed="rId3"/>
          <a:srcRect/>
          <a:stretch/>
        </p:blipFill>
        <p:spPr>
          <a:xfrm>
            <a:off x="-6167523" y="629215"/>
            <a:ext cx="932121" cy="549761"/>
          </a:xfrm>
          <a:prstGeom prst="rect">
            <a:avLst/>
          </a:prstGeom>
          <a:ln>
            <a:solidFill>
              <a:schemeClr val="tx1"/>
            </a:solidFill>
          </a:ln>
        </p:spPr>
      </p:pic>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4">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E263DE60-C7F6-E716-8F35-5145090500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8548" y="2613068"/>
            <a:ext cx="6357553" cy="4448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16092A-C985-2B1F-5E17-3C9262C678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79" y="551324"/>
            <a:ext cx="3167112" cy="23718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09A504A-0A6D-E7EF-DC90-8A797E02A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91" y="3050148"/>
            <a:ext cx="3168000" cy="2200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5101B88-0F9D-92B2-E204-2B76A8C2AD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4561" y="3050148"/>
            <a:ext cx="3198194" cy="21644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FEED4B3-5DBE-3C05-F0DB-D4C6068C24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312" y="5345906"/>
            <a:ext cx="3167113" cy="22596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3447940-BDA9-4000-7B2D-A4C8B8B8CE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4561" y="5326781"/>
            <a:ext cx="3200249" cy="22788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screenshot, diagram, number&#10;&#10;Description automatically generated">
            <a:extLst>
              <a:ext uri="{FF2B5EF4-FFF2-40B4-BE49-F238E27FC236}">
                <a16:creationId xmlns:a16="http://schemas.microsoft.com/office/drawing/2014/main" id="{CAB7CA15-42EB-2E07-2A96-1240BF990145}"/>
              </a:ext>
            </a:extLst>
          </p:cNvPr>
          <p:cNvPicPr>
            <a:picLocks noChangeAspect="1"/>
          </p:cNvPicPr>
          <p:nvPr/>
        </p:nvPicPr>
        <p:blipFill>
          <a:blip r:embed="rId11"/>
          <a:stretch>
            <a:fillRect/>
          </a:stretch>
        </p:blipFill>
        <p:spPr>
          <a:xfrm>
            <a:off x="2870189" y="7922361"/>
            <a:ext cx="2153799" cy="1463686"/>
          </a:xfrm>
          <a:prstGeom prst="rect">
            <a:avLst/>
          </a:prstGeom>
        </p:spPr>
      </p:pic>
      <p:pic>
        <p:nvPicPr>
          <p:cNvPr id="2" name="Picture 2">
            <a:extLst>
              <a:ext uri="{FF2B5EF4-FFF2-40B4-BE49-F238E27FC236}">
                <a16:creationId xmlns:a16="http://schemas.microsoft.com/office/drawing/2014/main" id="{D252FE51-4E1A-148C-863D-F4AD488EC2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1129" y="548533"/>
            <a:ext cx="3167111" cy="23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89501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rPr>
              <a:t>3 Hamilton Lane, Exmouth, Devon, EX8 2JT</a:t>
            </a:r>
            <a:endParaRPr lang="en-GB" sz="700" dirty="0">
              <a:effectLst/>
              <a:latin typeface="Times New Roman" panose="02020603050405020304" pitchFamily="18" charset="0"/>
              <a:ea typeface="Times New Roman" panose="02020603050405020304" pitchFamily="18" charset="0"/>
            </a:endParaRPr>
          </a:p>
          <a:p>
            <a:endParaRPr lang="en-GB" sz="18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uPVC double glazed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2.67m x 1.52m (8'9" x 5'0") narrowing to 2'11 (2.67m x 1.52m)  uPVC double glazed windows; tiled floor; courtesy lighting; uPVC double glazed inner door with patterned glass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Radiator; coved ceiling; good sized coats cupboard with clothes rail and shelf; additional storage cupboard over; smoke detector; feature wood flooring.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4.57m x 3.35m (15'0" x 11'0") A most attractive room with a wood burner stove set in chimney recess and standing on a marble hearth; television point; additional wall lighting; radiator; uPVC double glazed sliding patio doors opening onto: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CONSERVATORY: </a:t>
            </a:r>
            <a:r>
              <a:rPr lang="en-GB" sz="1200" dirty="0">
                <a:latin typeface="Helvetica" panose="020B0604020202020204" pitchFamily="34" charset="0"/>
                <a:cs typeface="Helvetica" panose="020B0604020202020204" pitchFamily="34" charset="0"/>
              </a:rPr>
              <a:t>3.35m x 2.26m (11'0" x 7'5") A fine addition to the accommodation with uPVC double glazed windows overlooking the rear gardens enjoying lovely views across the town  towards the estuary and coastline in the distance; feature wood flooring; upright radiator; uPVC double glazed door giving access to rear garden via raised decked sun terrace.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KITCHEN/DINING ROOM</a:t>
            </a:r>
            <a:r>
              <a:rPr lang="en-GB" sz="1200" dirty="0">
                <a:latin typeface="Helvetica" panose="020B0604020202020204" pitchFamily="34" charset="0"/>
                <a:cs typeface="Helvetica" panose="020B0604020202020204" pitchFamily="34" charset="0"/>
              </a:rPr>
              <a:t>: 5.64m x 5.13m (18'6" x 16'10") Fitted with a range of wood effect work tops with tiled surrounds; base cupboards and drawer units, space for dishwasher beneath; four ring gas hob with extractor hood over; built-in oven with deep drawer units above and below; space for microwave; inset sink unit;; space for upright fridge freezer; spacious island unit with cupboards under; uPVC double glazed corner windows to side aspect overlooking the fabulous views; skylight window; two radiators; recess ceiling spot lighting; wood flooring; Double glazed double doors opening onto the rear garden and double glazed door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UTILITY ROOM:</a:t>
            </a:r>
            <a:r>
              <a:rPr lang="en-GB" sz="1200" dirty="0">
                <a:latin typeface="Helvetica" panose="020B0604020202020204" pitchFamily="34" charset="0"/>
                <a:cs typeface="Helvetica" panose="020B0604020202020204" pitchFamily="34" charset="0"/>
              </a:rPr>
              <a:t> With plumbing for automatic washing machine; space for tumble dryer beneath work surface; wall mounted cupboards; tiled flooring; door giving direct access to the </a:t>
            </a:r>
            <a:r>
              <a:rPr lang="en-GB" sz="1200" b="1" dirty="0">
                <a:latin typeface="Helvetica" panose="020B0604020202020204" pitchFamily="34" charset="0"/>
                <a:cs typeface="Helvetica" panose="020B0604020202020204" pitchFamily="34" charset="0"/>
              </a:rPr>
              <a:t>GARAGE</a:t>
            </a:r>
            <a:r>
              <a:rPr lang="en-GB" sz="1200" dirty="0">
                <a:latin typeface="Helvetica" panose="020B0604020202020204" pitchFamily="34" charset="0"/>
                <a:cs typeface="Helvetica" panose="020B0604020202020204" pitchFamily="34" charset="0"/>
              </a:rPr>
              <a: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3.4m x 3.35m (11'2" x 11'0") Double glazed window to front elevation; radiator; recessed ceiling spotlighting; coved ceiling; built-in wardrobe with clothes rail and shelving.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3.35m x 3.05m (11'0" x 10'0") maximum into wall access (3.35m x 3.05x) Double glazed window to front elevation; radiator; recessed ceiling spotlighting; coved ceiling; built-in single wardrobe with clothes rail and shelving.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GROUND FLOOR SHOWER ROOM</a:t>
            </a:r>
            <a:r>
              <a:rPr lang="en-GB" sz="1200" dirty="0">
                <a:latin typeface="Helvetica" panose="020B0604020202020204" pitchFamily="34" charset="0"/>
                <a:cs typeface="Helvetica" panose="020B0604020202020204" pitchFamily="34" charset="0"/>
              </a:rPr>
              <a:t>: Fitted with a good-sized corner shower cubicle with curved shower and splash screen doors; shower unit; shower tray and tiled cubicle; pedestal wash hand basin with mirror fronted cabinet over; WC; fully tiled walls; chrome towel rail; double glazed window with patterned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  </a:t>
            </a:r>
            <a:r>
              <a:rPr lang="en-GB" sz="1200" dirty="0">
                <a:latin typeface="Helvetica" panose="020B0604020202020204" pitchFamily="34" charset="0"/>
                <a:cs typeface="Helvetica" panose="020B0604020202020204" pitchFamily="34" charset="0"/>
              </a:rPr>
              <a:t>With</a:t>
            </a:r>
            <a:r>
              <a:rPr lang="en-GB" sz="1200" b="1" dirty="0">
                <a:latin typeface="Helvetica" panose="020B0604020202020204" pitchFamily="34" charset="0"/>
                <a:cs typeface="Helvetica" panose="020B0604020202020204" pitchFamily="34" charset="0"/>
              </a:rPr>
              <a:t> </a:t>
            </a:r>
            <a:r>
              <a:rPr lang="en-GB" sz="1200" dirty="0">
                <a:latin typeface="Helvetica" panose="020B0604020202020204" pitchFamily="34" charset="0"/>
                <a:cs typeface="Helvetica" panose="020B0604020202020204" pitchFamily="34" charset="0"/>
              </a:rPr>
              <a:t>turning staircase rising to the </a:t>
            </a:r>
            <a:r>
              <a:rPr lang="en-GB" sz="1200" b="1" dirty="0">
                <a:latin typeface="Helvetica" panose="020B0604020202020204" pitchFamily="34" charset="0"/>
                <a:cs typeface="Helvetica" panose="020B0604020202020204" pitchFamily="34" charset="0"/>
              </a:rPr>
              <a:t>FIRST FLOOR; </a:t>
            </a:r>
            <a:r>
              <a:rPr lang="en-GB" sz="1200" dirty="0">
                <a:latin typeface="Helvetica" panose="020B0604020202020204" pitchFamily="34" charset="0"/>
                <a:cs typeface="Helvetica" panose="020B0604020202020204" pitchFamily="34" charset="0"/>
              </a:rPr>
              <a:t>coved ceiling;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4508927"/>
          </a:xfrm>
          <a:prstGeom prst="rect">
            <a:avLst/>
          </a:prstGeom>
          <a:noFill/>
        </p:spPr>
        <p:txBody>
          <a:bodyPr wrap="square" rtlCol="0">
            <a:spAutoFit/>
          </a:bodyPr>
          <a:lstStyle/>
          <a:p>
            <a:br>
              <a:rPr lang="en-GB" sz="1100" dirty="0">
                <a:solidFill>
                  <a:srgbClr val="333333"/>
                </a:solidFill>
                <a:effectLst/>
                <a:latin typeface="Helvetica" panose="020B0604020202020204" pitchFamily="34" charset="0"/>
                <a:ea typeface="Times New Roman" panose="02020603050405020304" pitchFamily="18" charset="0"/>
                <a:cs typeface="Helvetica-Bold"/>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3.96m x 3.78m (13'0" x 12'5") Superb first floor bedroom suite with two sets of double glazed windows overlooking the rear elevation gaining wonderful views across the town towards the Estuary and coastline beyond; television point; radiator; coved ceiling; smoke detector; built-in single wardrobes with two clothes rails and shelf.</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EN-SUITE BATHROOM/WC: </a:t>
            </a:r>
            <a:r>
              <a:rPr lang="en-GB" sz="1200" dirty="0">
                <a:latin typeface="Helvetica" panose="020B0604020202020204" pitchFamily="34" charset="0"/>
                <a:cs typeface="Helvetica" panose="020B0604020202020204" pitchFamily="34" charset="0"/>
              </a:rPr>
              <a:t>Comprising bath with shower attachment; pedestal wash hand basin; WC; tiled walls; coved ceiling; double glazed Velux window; radiator; fitted storage cupboard with clothes rail and shelf; extractor fan; mirror fronted medicine cabinet.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To the front of the property is a blocked paved front garden and driveway area providing off road parking edged with flower beds and leading to a </a:t>
            </a:r>
            <a:r>
              <a:rPr lang="en-GB" sz="1200" b="1" dirty="0">
                <a:latin typeface="Helvetica" panose="020B0604020202020204" pitchFamily="34" charset="0"/>
                <a:cs typeface="Helvetica" panose="020B0604020202020204" pitchFamily="34" charset="0"/>
              </a:rPr>
              <a:t>GARAGE</a:t>
            </a:r>
            <a:r>
              <a:rPr lang="en-GB" sz="1200" dirty="0">
                <a:latin typeface="Helvetica" panose="020B0604020202020204" pitchFamily="34" charset="0"/>
                <a:cs typeface="Helvetica" panose="020B0604020202020204" pitchFamily="34" charset="0"/>
              </a:rPr>
              <a:t> 3.91m x 2.21m (12'10" x 7'3") with up and over door; power and light connected and door giving access into the property. The </a:t>
            </a:r>
            <a:r>
              <a:rPr lang="en-GB" sz="1200" b="1" dirty="0">
                <a:latin typeface="Helvetica" panose="020B0604020202020204" pitchFamily="34" charset="0"/>
                <a:cs typeface="Helvetica" panose="020B0604020202020204" pitchFamily="34" charset="0"/>
              </a:rPr>
              <a:t>REAR GARDEN </a:t>
            </a:r>
            <a:r>
              <a:rPr lang="en-GB" sz="1200" dirty="0">
                <a:latin typeface="Helvetica" panose="020B0604020202020204" pitchFamily="34" charset="0"/>
                <a:cs typeface="Helvetica" panose="020B0604020202020204" pitchFamily="34" charset="0"/>
              </a:rPr>
              <a:t>is beautifully landscaped with various patio sun terraced areas; circular artificial lawn; greenhouse; raised decked area with balustrade and colourful flower and shrub beds. The garden is fully enclosed via timber garden fencing and enjoys a sunny aspect with Estuary views.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We are pleased to recommend Meredith Morgan Taylor, who would be pleased to help irrelevant of which estate agent you finally buy through. For a free initial, no obligation chat please contact us on 01395 264111 to arrange an appointment.</a:t>
            </a: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ctr"/>
            <a:r>
              <a:rPr lang="en-GB" sz="120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FLOOR PLAN:   </a:t>
            </a:r>
            <a:endParaRPr lang="en-GB" sz="1200" b="1"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2" name="Picture 2">
            <a:extLst>
              <a:ext uri="{FF2B5EF4-FFF2-40B4-BE49-F238E27FC236}">
                <a16:creationId xmlns:a16="http://schemas.microsoft.com/office/drawing/2014/main" id="{CB6030F9-D77E-447E-5980-FF4241855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641" y="5031532"/>
            <a:ext cx="6059087" cy="499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TotalTime>
  <Words>1091</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Maxine Monnery Exmouth</cp:lastModifiedBy>
  <cp:revision>15</cp:revision>
  <cp:lastPrinted>2023-06-05T08:27:33Z</cp:lastPrinted>
  <dcterms:created xsi:type="dcterms:W3CDTF">2023-03-19T13:39:10Z</dcterms:created>
  <dcterms:modified xsi:type="dcterms:W3CDTF">2023-06-11T12:42:50Z</dcterms:modified>
</cp:coreProperties>
</file>