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2" d="100"/>
          <a:sy n="72" d="100"/>
        </p:scale>
        <p:origin x="1626" y="84"/>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6/30/2023</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70671" y="7138149"/>
            <a:ext cx="6120130" cy="206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27000"/>
              </a:lnSpc>
            </a:pPr>
            <a:r>
              <a:rPr lang="en-GB" sz="1500" b="1" dirty="0">
                <a:solidFill>
                  <a:srgbClr val="0070C0"/>
                </a:solidFill>
                <a:latin typeface="Helvetica" panose="020B0604020202020204" pitchFamily="34" charset="0"/>
                <a:cs typeface="Helvetica" panose="020B0604020202020204" pitchFamily="34" charset="0"/>
              </a:rPr>
              <a:t>A Well Presented First Floor Purpose Built Apartment Enjoying</a:t>
            </a:r>
          </a:p>
          <a:p>
            <a:pPr algn="ctr">
              <a:lnSpc>
                <a:spcPct val="127000"/>
              </a:lnSpc>
            </a:pPr>
            <a:r>
              <a:rPr lang="en-GB" sz="1500" b="1" dirty="0">
                <a:solidFill>
                  <a:srgbClr val="0070C0"/>
                </a:solidFill>
                <a:latin typeface="Helvetica" panose="020B0604020202020204" pitchFamily="34" charset="0"/>
                <a:cs typeface="Helvetica" panose="020B0604020202020204" pitchFamily="34" charset="0"/>
              </a:rPr>
              <a:t>An Enviable Location With Well Presented Communal </a:t>
            </a:r>
          </a:p>
          <a:p>
            <a:pPr algn="ctr">
              <a:lnSpc>
                <a:spcPct val="127000"/>
              </a:lnSpc>
            </a:pPr>
            <a:r>
              <a:rPr lang="en-GB" sz="1500" b="1" dirty="0">
                <a:solidFill>
                  <a:srgbClr val="0070C0"/>
                </a:solidFill>
                <a:latin typeface="Helvetica" panose="020B0604020202020204" pitchFamily="34" charset="0"/>
                <a:cs typeface="Helvetica" panose="020B0604020202020204" pitchFamily="34" charset="0"/>
              </a:rPr>
              <a:t>Gardens And Garage</a:t>
            </a:r>
          </a:p>
          <a:p>
            <a:pPr algn="ctr">
              <a:lnSpc>
                <a:spcPct val="127000"/>
              </a:lnSpc>
            </a:pPr>
            <a:endParaRPr lang="en-GB" sz="600" b="1" dirty="0">
              <a:solidFill>
                <a:srgbClr val="0070C0"/>
              </a:solidFill>
              <a:latin typeface="Helvetica" panose="020B0604020202020204" pitchFamily="34" charset="0"/>
              <a:ea typeface="Times New Roman" panose="02020603050405020304" pitchFamily="18" charset="0"/>
              <a:cs typeface="Helvetica" panose="020B0604020202020204" pitchFamily="34" charset="0"/>
            </a:endParaRPr>
          </a:p>
          <a:p>
            <a:pPr algn="ctr">
              <a:lnSpc>
                <a:spcPct val="127000"/>
              </a:lnSpc>
            </a:pPr>
            <a:r>
              <a:rPr lang="en-GB" sz="13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Sitting/</a:t>
            </a:r>
            <a:r>
              <a:rPr lang="en-GB" sz="130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Dining Room • Sun Balcony • </a:t>
            </a:r>
            <a:endParaRPr lang="en-GB" sz="1300" dirty="0">
              <a:effectLst/>
              <a:latin typeface="Helvetica" panose="020B0604020202020204" pitchFamily="34" charset="0"/>
              <a:ea typeface="Times New Roman" panose="02020603050405020304" pitchFamily="18" charset="0"/>
              <a:cs typeface="Helvetica" panose="020B0604020202020204" pitchFamily="34" charset="0"/>
            </a:endParaRPr>
          </a:p>
          <a:p>
            <a:pPr algn="ctr">
              <a:lnSpc>
                <a:spcPct val="127000"/>
              </a:lnSpc>
            </a:pPr>
            <a:r>
              <a:rPr lang="en-GB" sz="130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Kitchen/Breakfast Room • Two Double Bedrooms • Modern Shower Room/WC • </a:t>
            </a:r>
            <a:endParaRPr lang="en-GB" sz="1300" dirty="0">
              <a:effectLst/>
              <a:latin typeface="Helvetica" panose="020B0604020202020204" pitchFamily="34" charset="0"/>
              <a:ea typeface="Times New Roman" panose="02020603050405020304" pitchFamily="18" charset="0"/>
              <a:cs typeface="Helvetica" panose="020B0604020202020204" pitchFamily="34" charset="0"/>
            </a:endParaRPr>
          </a:p>
          <a:p>
            <a:pPr algn="ctr">
              <a:lnSpc>
                <a:spcPct val="127000"/>
              </a:lnSpc>
            </a:pPr>
            <a:r>
              <a:rPr lang="en-GB" sz="130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Cloakroom/WC (Currently A Utility Room) • Double Glazed Windows • </a:t>
            </a:r>
            <a:endParaRPr lang="en-GB" sz="1300" dirty="0">
              <a:latin typeface="Helvetica" panose="020B0604020202020204" pitchFamily="34" charset="0"/>
              <a:ea typeface="Times New Roman" panose="02020603050405020304" pitchFamily="18" charset="0"/>
              <a:cs typeface="Helvetica" panose="020B0604020202020204" pitchFamily="34" charset="0"/>
            </a:endParaRPr>
          </a:p>
          <a:p>
            <a:pPr algn="ctr">
              <a:lnSpc>
                <a:spcPct val="127000"/>
              </a:lnSpc>
            </a:pPr>
            <a:r>
              <a:rPr lang="en-GB" sz="130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Gas Central Heating • No Onward Chain •</a:t>
            </a:r>
            <a:endParaRPr lang="en-GB" sz="1300" dirty="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0" y="1751903"/>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PRICE	</a:t>
            </a:r>
            <a:r>
              <a:rPr lang="en-GB" sz="1900" dirty="0">
                <a:solidFill>
                  <a:srgbClr val="000000"/>
                </a:solidFill>
                <a:effectLst/>
                <a:latin typeface="HelveticaNeueLT-Roman"/>
                <a:ea typeface="Times New Roman" panose="02020603050405020304" pitchFamily="18" charset="0"/>
                <a:cs typeface="HelveticaNeueLT-Roman"/>
              </a:rPr>
              <a:t>£</a:t>
            </a:r>
            <a:r>
              <a:rPr lang="en-GB" sz="1900" dirty="0">
                <a:solidFill>
                  <a:srgbClr val="000000"/>
                </a:solidFill>
                <a:latin typeface="HelveticaNeueLT-Roman"/>
                <a:ea typeface="Times New Roman" panose="02020603050405020304" pitchFamily="18" charset="0"/>
                <a:cs typeface="HelveticaNeueLT-Roman"/>
              </a:rPr>
              <a:t>250</a:t>
            </a:r>
            <a:r>
              <a:rPr lang="en-GB" sz="1900" dirty="0">
                <a:solidFill>
                  <a:srgbClr val="000000"/>
                </a:solidFill>
                <a:effectLst/>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effectLst/>
                <a:latin typeface="HelveticaNeueLT-Roman"/>
                <a:ea typeface="Times New Roman" panose="02020603050405020304" pitchFamily="18" charset="0"/>
                <a:cs typeface="HelveticaNeueLT-Roman"/>
              </a:rPr>
              <a:t>Share of </a:t>
            </a:r>
          </a:p>
          <a:p>
            <a:pPr>
              <a:lnSpc>
                <a:spcPct val="120000"/>
              </a:lnSpc>
              <a:tabLst>
                <a:tab pos="685800" algn="l"/>
              </a:tabLst>
            </a:pPr>
            <a:r>
              <a:rPr lang="en-GB" sz="1200" dirty="0">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Free</a:t>
            </a:r>
            <a:r>
              <a:rPr lang="en-GB" sz="1200" dirty="0">
                <a:latin typeface="HelveticaNeueLT-Roman"/>
                <a:ea typeface="Times New Roman" panose="02020603050405020304" pitchFamily="18" charset="0"/>
                <a:cs typeface="HelveticaNeueLT-Roman"/>
              </a:rPr>
              <a:t>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dirty="0">
                <a:solidFill>
                  <a:srgbClr val="FFFFFF"/>
                </a:solidFill>
                <a:latin typeface="HelveticaNeueLT-Medium"/>
                <a:ea typeface="Times New Roman" panose="02020603050405020304" pitchFamily="18" charset="0"/>
              </a:rPr>
              <a:t>Flat 4 White Stones, 3 Cranford Avenue, Exmouth, Devon, EX8 2HP</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1026" name="Picture 2">
            <a:extLst>
              <a:ext uri="{FF2B5EF4-FFF2-40B4-BE49-F238E27FC236}">
                <a16:creationId xmlns:a16="http://schemas.microsoft.com/office/drawing/2014/main" id="{B9732182-ABD7-938B-0B91-8E099927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9309" y="2622308"/>
            <a:ext cx="6356792" cy="44544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438C8F-595C-8A2C-AAC1-C46201920ED4}"/>
              </a:ext>
            </a:extLst>
          </p:cNvPr>
          <p:cNvPicPr>
            <a:picLocks noChangeAspect="1" noChangeArrowheads="1"/>
          </p:cNvPicPr>
          <p:nvPr/>
        </p:nvPicPr>
        <p:blipFill>
          <a:blip r:embed="rId5"/>
          <a:srcRect/>
          <a:stretch/>
        </p:blipFill>
        <p:spPr bwMode="auto">
          <a:xfrm>
            <a:off x="600377" y="501429"/>
            <a:ext cx="3168001"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9D7F70-1D02-55ED-F736-4C5F13EE0833}"/>
              </a:ext>
            </a:extLst>
          </p:cNvPr>
          <p:cNvPicPr>
            <a:picLocks noChangeAspect="1" noChangeArrowheads="1"/>
          </p:cNvPicPr>
          <p:nvPr/>
        </p:nvPicPr>
        <p:blipFill>
          <a:blip r:embed="rId6"/>
          <a:srcRect/>
          <a:stretch/>
        </p:blipFill>
        <p:spPr bwMode="auto">
          <a:xfrm>
            <a:off x="3911527" y="513399"/>
            <a:ext cx="3168000"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111EF51-C892-E377-290B-658BEFD2F8AD}"/>
              </a:ext>
            </a:extLst>
          </p:cNvPr>
          <p:cNvPicPr>
            <a:picLocks noChangeAspect="1" noChangeArrowheads="1"/>
          </p:cNvPicPr>
          <p:nvPr/>
        </p:nvPicPr>
        <p:blipFill>
          <a:blip r:embed="rId7"/>
          <a:srcRect/>
          <a:stretch/>
        </p:blipFill>
        <p:spPr bwMode="auto">
          <a:xfrm>
            <a:off x="592579" y="3011889"/>
            <a:ext cx="3168001"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0BDE3C1-5709-6535-F6CC-2FF152CFFF71}"/>
              </a:ext>
            </a:extLst>
          </p:cNvPr>
          <p:cNvPicPr>
            <a:picLocks noChangeAspect="1" noChangeArrowheads="1"/>
          </p:cNvPicPr>
          <p:nvPr/>
        </p:nvPicPr>
        <p:blipFill>
          <a:blip r:embed="rId8"/>
          <a:srcRect/>
          <a:stretch/>
        </p:blipFill>
        <p:spPr bwMode="auto">
          <a:xfrm>
            <a:off x="3907346" y="3041078"/>
            <a:ext cx="3165408"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04F71AD-D640-34FF-5A9F-4E5163956249}"/>
              </a:ext>
            </a:extLst>
          </p:cNvPr>
          <p:cNvPicPr>
            <a:picLocks noChangeAspect="1" noChangeArrowheads="1"/>
          </p:cNvPicPr>
          <p:nvPr/>
        </p:nvPicPr>
        <p:blipFill>
          <a:blip r:embed="rId9"/>
          <a:srcRect/>
          <a:stretch/>
        </p:blipFill>
        <p:spPr bwMode="auto">
          <a:xfrm>
            <a:off x="596745" y="5527400"/>
            <a:ext cx="3174910"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4C3B2D3-94AD-4CE9-15BD-35E02899F4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7346" y="5536199"/>
            <a:ext cx="3173895" cy="237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a:extLst>
              <a:ext uri="{FF2B5EF4-FFF2-40B4-BE49-F238E27FC236}">
                <a16:creationId xmlns:a16="http://schemas.microsoft.com/office/drawing/2014/main" id="{363DB9D2-42FD-4247-04DC-1F0598B466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5720" y="8093553"/>
            <a:ext cx="2225299" cy="146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8094524"/>
          </a:xfrm>
          <a:prstGeom prst="rect">
            <a:avLst/>
          </a:prstGeom>
          <a:noFill/>
        </p:spPr>
        <p:txBody>
          <a:bodyPr wrap="square" rtlCol="0">
            <a:spAutoFit/>
          </a:bodyPr>
          <a:lstStyle/>
          <a:p>
            <a:pPr algn="ctr"/>
            <a:r>
              <a:rPr lang="en-GB" sz="14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rPr>
              <a:t>Flat 4 </a:t>
            </a:r>
            <a:r>
              <a:rPr lang="en-GB" sz="1400" b="1">
                <a:solidFill>
                  <a:srgbClr val="333333"/>
                </a:solidFill>
                <a:latin typeface="Helvetica" panose="020B0604020202020204" pitchFamily="34" charset="0"/>
                <a:ea typeface="Times New Roman" panose="02020603050405020304" pitchFamily="18" charset="0"/>
                <a:cs typeface="Helvetica" panose="020B0604020202020204" pitchFamily="34" charset="0"/>
              </a:rPr>
              <a:t>White Stones</a:t>
            </a:r>
            <a:r>
              <a:rPr lang="en-GB" sz="1400" b="1" dirty="0">
                <a:solidFill>
                  <a:srgbClr val="333333"/>
                </a:solidFill>
                <a:latin typeface="Helvetica" panose="020B0604020202020204" pitchFamily="34" charset="0"/>
                <a:ea typeface="Times New Roman" panose="02020603050405020304" pitchFamily="18" charset="0"/>
                <a:cs typeface="Helvetica" panose="020B0604020202020204" pitchFamily="34" charset="0"/>
              </a:rPr>
              <a:t>, 3 Cranford Avenue, Exmouth, Devon, EX8 2HP</a:t>
            </a:r>
          </a:p>
          <a:p>
            <a:pPr algn="ctr"/>
            <a:endParaRPr lang="en-GB" sz="1400" b="1"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THE ACCOMMODATION COMPRISES: </a:t>
            </a:r>
            <a:r>
              <a:rPr lang="en-GB" sz="1200" dirty="0">
                <a:latin typeface="Helvetica" panose="020B0604020202020204" pitchFamily="34" charset="0"/>
                <a:cs typeface="Helvetica" panose="020B0604020202020204" pitchFamily="34" charset="0"/>
              </a:rPr>
              <a:t>Communal entrance with door entry system with stairs to FIRST FLOOR.</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ENTRANCE HALL: </a:t>
            </a:r>
            <a:r>
              <a:rPr lang="en-GB" sz="1200" dirty="0">
                <a:latin typeface="Helvetica" panose="020B0604020202020204" pitchFamily="34" charset="0"/>
                <a:cs typeface="Helvetica" panose="020B0604020202020204" pitchFamily="34" charset="0"/>
              </a:rPr>
              <a:t>Radiator; door entry phone; wood effect flooring; airing cupboard; coats cupboard.</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SITTING/DINING ROOM: </a:t>
            </a:r>
            <a:r>
              <a:rPr lang="en-GB" sz="1200" dirty="0">
                <a:latin typeface="Helvetica" panose="020B0604020202020204" pitchFamily="34" charset="0"/>
                <a:cs typeface="Helvetica" panose="020B0604020202020204" pitchFamily="34" charset="0"/>
              </a:rPr>
              <a:t>3.86m x 4.34m (12'8" x 14'3") Triple aspect windows; door to BALCONY which overlooks the front elevation; television point; radiator; telephone point. </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KITCHEN/BREAKFAST ROOM: </a:t>
            </a:r>
            <a:r>
              <a:rPr lang="en-GB" sz="1200" dirty="0">
                <a:latin typeface="Helvetica" panose="020B0604020202020204" pitchFamily="34" charset="0"/>
                <a:cs typeface="Helvetica" panose="020B0604020202020204" pitchFamily="34" charset="0"/>
              </a:rPr>
              <a:t>3.18m x 2.79m (10'5" x 9'2") Wood effect work tops; cupboards and drawer units; plumbing for automatic washing machine beneath; wall mounted eye-level cupboards; tiled surrounds; radiator; double glazed window; wood effect flooring; inset one and half bowl sink unit with mixer tap above; gas cooker point; space for fridge and freezer.</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BEDROOM ONE: </a:t>
            </a:r>
            <a:r>
              <a:rPr lang="en-GB" sz="1200" dirty="0">
                <a:latin typeface="Helvetica" panose="020B0604020202020204" pitchFamily="34" charset="0"/>
                <a:cs typeface="Helvetica" panose="020B0604020202020204" pitchFamily="34" charset="0"/>
              </a:rPr>
              <a:t>3.68m x 3.48m (12'1" x 11'5")  Double glazed window; triple floor to ceiling built-in wardrobes with mirror fronts; radiator.</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BEDROOM TWO: </a:t>
            </a:r>
            <a:r>
              <a:rPr lang="en-GB" sz="1200" dirty="0">
                <a:latin typeface="Helvetica" panose="020B0604020202020204" pitchFamily="34" charset="0"/>
                <a:cs typeface="Helvetica" panose="020B0604020202020204" pitchFamily="34" charset="0"/>
              </a:rPr>
              <a:t>3.86m x 2.72m (12'8" x 8'11") plus door recess:  Double glazed window;  built-in wardrobe; radiator.</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SHOWER ROOM/WC: </a:t>
            </a:r>
            <a:r>
              <a:rPr lang="en-GB" sz="1200" dirty="0">
                <a:latin typeface="Helvetica" panose="020B0604020202020204" pitchFamily="34" charset="0"/>
                <a:cs typeface="Helvetica" panose="020B0604020202020204" pitchFamily="34" charset="0"/>
              </a:rPr>
              <a:t>Comprising of a corner shower cubicle; wash hand basin set-in display surface; WC with concealed cistern; splashback walls; heated towel rail; ceiling spotlighting; extractor fan; double glazed window with obscured glass.</a:t>
            </a:r>
            <a:br>
              <a:rPr lang="en-GB" sz="1200" dirty="0">
                <a:latin typeface="Helvetica" panose="020B0604020202020204" pitchFamily="34" charset="0"/>
                <a:cs typeface="Helvetica" panose="020B0604020202020204" pitchFamily="34" charset="0"/>
              </a:rPr>
            </a:br>
            <a:br>
              <a:rPr lang="en-GB" sz="1200" b="1"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CLOAKROOM/WC:</a:t>
            </a:r>
            <a:r>
              <a:rPr lang="en-GB" sz="1200" dirty="0">
                <a:latin typeface="Helvetica" panose="020B0604020202020204" pitchFamily="34" charset="0"/>
                <a:cs typeface="Helvetica" panose="020B0604020202020204" pitchFamily="34" charset="0"/>
              </a:rPr>
              <a:t> Currently used as a Utility Room with plumbing for automatic washing machine; radiator.</a:t>
            </a:r>
            <a:br>
              <a:rPr lang="en-GB" sz="1200" dirty="0">
                <a:latin typeface="Helvetica" panose="020B0604020202020204" pitchFamily="34" charset="0"/>
                <a:cs typeface="Helvetica" panose="020B0604020202020204" pitchFamily="34" charset="0"/>
              </a:rPr>
            </a:br>
            <a:br>
              <a:rPr lang="en-GB" sz="1200" dirty="0">
                <a:latin typeface="Helvetica" panose="020B0604020202020204" pitchFamily="34" charset="0"/>
                <a:cs typeface="Helvetica" panose="020B0604020202020204" pitchFamily="34" charset="0"/>
              </a:rPr>
            </a:br>
            <a:r>
              <a:rPr lang="en-GB" sz="1200" b="1" dirty="0">
                <a:latin typeface="Helvetica" panose="020B0604020202020204" pitchFamily="34" charset="0"/>
                <a:cs typeface="Helvetica" panose="020B0604020202020204" pitchFamily="34" charset="0"/>
              </a:rPr>
              <a:t>OUTSIDE: </a:t>
            </a:r>
            <a:r>
              <a:rPr lang="en-GB" sz="1200" dirty="0">
                <a:latin typeface="Helvetica" panose="020B0604020202020204" pitchFamily="34" charset="0"/>
                <a:cs typeface="Helvetica" panose="020B0604020202020204" pitchFamily="34" charset="0"/>
              </a:rPr>
              <a:t>There is a communal driveway leading to the garages. Paved pathway to the communal entrance with lawned areas and mature shrubs and trees. There are further communal gardens to rear of the property which are beautifully maintained. The property has the added advantage of a GARAGE in a block with up and over door. White Stones has some parking spaces allocated for visitors.</a:t>
            </a:r>
          </a:p>
          <a:p>
            <a:endParaRPr lang="en-GB" sz="1200" dirty="0">
              <a:latin typeface="Helvetica" panose="020B0604020202020204" pitchFamily="34" charset="0"/>
              <a:cs typeface="Helvetica" panose="020B0604020202020204" pitchFamily="34" charset="0"/>
            </a:endParaRPr>
          </a:p>
          <a:p>
            <a:r>
              <a:rPr lang="en-GB" sz="1200" b="1" dirty="0">
                <a:latin typeface="Helvetica" panose="020B0604020202020204" pitchFamily="34" charset="0"/>
                <a:cs typeface="Helvetica" panose="020B0604020202020204" pitchFamily="34" charset="0"/>
              </a:rPr>
              <a:t>TENURE AND OUTGOINGS: </a:t>
            </a:r>
            <a:r>
              <a:rPr lang="en-GB" sz="1200" dirty="0">
                <a:latin typeface="Helvetica" panose="020B0604020202020204" pitchFamily="34" charset="0"/>
                <a:cs typeface="Helvetica" panose="020B0604020202020204" pitchFamily="34" charset="0"/>
              </a:rPr>
              <a:t>The property is held on a 999 year lease with benefit of owning a 1/18th share of the freehold known as White Stones Management Company. Managing agents are Whitton &amp; Laing. Service charges are approximately £350.00 per quarter.</a:t>
            </a:r>
          </a:p>
          <a:p>
            <a:pPr algn="ctr"/>
            <a:endParaRPr lang="en-GB" sz="700" dirty="0">
              <a:effectLst/>
              <a:latin typeface="Times New Roman" panose="02020603050405020304" pitchFamily="18" charset="0"/>
              <a:ea typeface="Times New Roman" panose="02020603050405020304" pitchFamily="18" charset="0"/>
            </a:endParaRPr>
          </a:p>
          <a:p>
            <a:br>
              <a:rPr lang="en-GB" sz="1800" dirty="0">
                <a:solidFill>
                  <a:srgbClr val="333333"/>
                </a:solidFill>
                <a:effectLst/>
                <a:latin typeface="Helvetica" panose="020B0604020202020204" pitchFamily="34" charset="0"/>
                <a:ea typeface="Times New Roman" panose="02020603050405020304" pitchFamily="18" charset="0"/>
                <a:cs typeface="Helvetica-Bold"/>
              </a:rPr>
            </a:br>
            <a:endParaRPr lang="en-US" sz="1100" dirty="0">
              <a:latin typeface="Helvetica" pitchFamily="2"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707886"/>
          </a:xfrm>
          <a:prstGeom prst="rect">
            <a:avLst/>
          </a:prstGeom>
          <a:noFill/>
        </p:spPr>
        <p:txBody>
          <a:bodyPr wrap="square" rtlCol="0">
            <a:spAutoFit/>
          </a:bodyPr>
          <a:lstStyle/>
          <a:p>
            <a:br>
              <a:rPr lang="en-GB" sz="1100" dirty="0">
                <a:solidFill>
                  <a:srgbClr val="333333"/>
                </a:solidFill>
                <a:effectLst/>
                <a:latin typeface="Helvetica" panose="020B0604020202020204" pitchFamily="34" charset="0"/>
                <a:ea typeface="Times New Roman" panose="02020603050405020304" pitchFamily="18" charset="0"/>
                <a:cs typeface="Helvetica-Bold"/>
              </a:rPr>
            </a:br>
            <a:endParaRPr lang="en-GB" sz="1100" dirty="0">
              <a:effectLst/>
              <a:latin typeface="Times New Roman" panose="02020603050405020304" pitchFamily="18" charset="0"/>
              <a:ea typeface="Times New Roman" panose="02020603050405020304" pitchFamily="18" charset="0"/>
            </a:endParaRPr>
          </a:p>
          <a:p>
            <a:r>
              <a:rPr lang="en-GB" sz="1100" b="1" dirty="0">
                <a:solidFill>
                  <a:srgbClr val="333333"/>
                </a:solidFill>
                <a:effectLst/>
                <a:latin typeface="Helvetica" panose="020B0604020202020204" pitchFamily="34" charset="0"/>
                <a:ea typeface="Times New Roman" panose="02020603050405020304" pitchFamily="18" charset="0"/>
                <a:cs typeface="Helvetica-Bold"/>
              </a:rPr>
              <a:t> FLOOR PLAN:</a:t>
            </a:r>
            <a:r>
              <a:rPr lang="en-GB" sz="1100" dirty="0">
                <a:solidFill>
                  <a:srgbClr val="333333"/>
                </a:solidFill>
                <a:effectLst/>
                <a:latin typeface="Helvetica" panose="020B0604020202020204" pitchFamily="34" charset="0"/>
                <a:ea typeface="Times New Roman" panose="02020603050405020304" pitchFamily="18" charset="0"/>
                <a:cs typeface="Helvetica-Bold"/>
              </a:rPr>
              <a:t> </a:t>
            </a:r>
            <a:r>
              <a:rPr lang="en-GB" sz="1800" dirty="0">
                <a:solidFill>
                  <a:srgbClr val="333333"/>
                </a:solidFill>
                <a:effectLst/>
                <a:latin typeface="Helvetica" panose="020B0604020202020204" pitchFamily="34" charset="0"/>
                <a:ea typeface="Times New Roman" panose="02020603050405020304" pitchFamily="18" charset="0"/>
                <a:cs typeface="Helvetica-Bold"/>
              </a:rPr>
              <a:t>  </a:t>
            </a:r>
            <a:endParaRPr lang="en-GB" sz="1800" dirty="0">
              <a:effectLst/>
              <a:latin typeface="Times New Roman" panose="02020603050405020304" pitchFamily="18" charset="0"/>
              <a:ea typeface="Times New Roman" panose="02020603050405020304" pitchFamily="18" charset="0"/>
            </a:endParaRPr>
          </a:p>
        </p:txBody>
      </p:sp>
      <p:pic>
        <p:nvPicPr>
          <p:cNvPr id="2" name="Picture 2">
            <a:extLst>
              <a:ext uri="{FF2B5EF4-FFF2-40B4-BE49-F238E27FC236}">
                <a16:creationId xmlns:a16="http://schemas.microsoft.com/office/drawing/2014/main" id="{6AACA8D0-D0D6-1A3F-DA58-431358C8B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966" y="2232838"/>
            <a:ext cx="6092364" cy="558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TotalTime>
  <Words>687</Words>
  <Application>Microsoft Office PowerPoint</Application>
  <PresentationFormat>Custom</PresentationFormat>
  <Paragraphs>28</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Maxine Monnery Exmouth</cp:lastModifiedBy>
  <cp:revision>17</cp:revision>
  <cp:lastPrinted>2023-06-28T11:18:16Z</cp:lastPrinted>
  <dcterms:created xsi:type="dcterms:W3CDTF">2023-03-19T13:39:10Z</dcterms:created>
  <dcterms:modified xsi:type="dcterms:W3CDTF">2023-06-30T10:21:07Z</dcterms:modified>
</cp:coreProperties>
</file>