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15119350" cy="10691813"/>
  <p:notesSz cx="9929813" cy="14357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2" d="100"/>
          <a:sy n="72" d="100"/>
        </p:scale>
        <p:origin x="1626"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2996" cy="720737"/>
          </a:xfrm>
          <a:prstGeom prst="rect">
            <a:avLst/>
          </a:prstGeom>
        </p:spPr>
        <p:txBody>
          <a:bodyPr vert="horz" lIns="132733" tIns="66367" rIns="132733" bIns="66367" rtlCol="0"/>
          <a:lstStyle>
            <a:lvl1pPr algn="l">
              <a:defRPr sz="1700"/>
            </a:lvl1pPr>
          </a:lstStyle>
          <a:p>
            <a:endParaRPr lang="en-GB"/>
          </a:p>
        </p:txBody>
      </p:sp>
      <p:sp>
        <p:nvSpPr>
          <p:cNvPr id="3" name="Date Placeholder 2"/>
          <p:cNvSpPr>
            <a:spLocks noGrp="1"/>
          </p:cNvSpPr>
          <p:nvPr>
            <p:ph type="dt" idx="1"/>
          </p:nvPr>
        </p:nvSpPr>
        <p:spPr>
          <a:xfrm>
            <a:off x="5624498" y="2"/>
            <a:ext cx="4302996" cy="720737"/>
          </a:xfrm>
          <a:prstGeom prst="rect">
            <a:avLst/>
          </a:prstGeom>
        </p:spPr>
        <p:txBody>
          <a:bodyPr vert="horz" lIns="132733" tIns="66367" rIns="132733" bIns="66367" rtlCol="0"/>
          <a:lstStyle>
            <a:lvl1pPr algn="r">
              <a:defRPr sz="1700"/>
            </a:lvl1pPr>
          </a:lstStyle>
          <a:p>
            <a:fld id="{4B3DD03C-9937-4AD2-9C2F-ACE7DFABD489}" type="datetimeFigureOut">
              <a:rPr lang="en-GB" smtClean="0"/>
              <a:t>09/05/2024</a:t>
            </a:fld>
            <a:endParaRPr lang="en-GB"/>
          </a:p>
        </p:txBody>
      </p:sp>
      <p:sp>
        <p:nvSpPr>
          <p:cNvPr id="4" name="Slide Image Placeholder 3"/>
          <p:cNvSpPr>
            <a:spLocks noGrp="1" noRot="1" noChangeAspect="1"/>
          </p:cNvSpPr>
          <p:nvPr>
            <p:ph type="sldImg" idx="2"/>
          </p:nvPr>
        </p:nvSpPr>
        <p:spPr>
          <a:xfrm>
            <a:off x="1539875" y="1795463"/>
            <a:ext cx="6850063" cy="4845050"/>
          </a:xfrm>
          <a:prstGeom prst="rect">
            <a:avLst/>
          </a:prstGeom>
          <a:noFill/>
          <a:ln w="12700">
            <a:solidFill>
              <a:prstClr val="black"/>
            </a:solidFill>
          </a:ln>
        </p:spPr>
        <p:txBody>
          <a:bodyPr vert="horz" lIns="132733" tIns="66367" rIns="132733" bIns="66367" rtlCol="0" anchor="ctr"/>
          <a:lstStyle/>
          <a:p>
            <a:endParaRPr lang="en-GB"/>
          </a:p>
        </p:txBody>
      </p:sp>
      <p:sp>
        <p:nvSpPr>
          <p:cNvPr id="5" name="Notes Placeholder 4"/>
          <p:cNvSpPr>
            <a:spLocks noGrp="1"/>
          </p:cNvSpPr>
          <p:nvPr>
            <p:ph type="body" sz="quarter" idx="3"/>
          </p:nvPr>
        </p:nvSpPr>
        <p:spPr>
          <a:xfrm>
            <a:off x="992286" y="6908973"/>
            <a:ext cx="7945242" cy="5653422"/>
          </a:xfrm>
          <a:prstGeom prst="rect">
            <a:avLst/>
          </a:prstGeom>
        </p:spPr>
        <p:txBody>
          <a:bodyPr vert="horz" lIns="132733" tIns="66367" rIns="132733" bIns="663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3636615"/>
            <a:ext cx="4302996" cy="720737"/>
          </a:xfrm>
          <a:prstGeom prst="rect">
            <a:avLst/>
          </a:prstGeom>
        </p:spPr>
        <p:txBody>
          <a:bodyPr vert="horz" lIns="132733" tIns="66367" rIns="132733" bIns="66367" rtlCol="0" anchor="b"/>
          <a:lstStyle>
            <a:lvl1pPr algn="l">
              <a:defRPr sz="1700"/>
            </a:lvl1pPr>
          </a:lstStyle>
          <a:p>
            <a:endParaRPr lang="en-GB"/>
          </a:p>
        </p:txBody>
      </p:sp>
      <p:sp>
        <p:nvSpPr>
          <p:cNvPr id="7" name="Slide Number Placeholder 6"/>
          <p:cNvSpPr>
            <a:spLocks noGrp="1"/>
          </p:cNvSpPr>
          <p:nvPr>
            <p:ph type="sldNum" sz="quarter" idx="5"/>
          </p:nvPr>
        </p:nvSpPr>
        <p:spPr>
          <a:xfrm>
            <a:off x="5624498" y="13636615"/>
            <a:ext cx="4302996" cy="720737"/>
          </a:xfrm>
          <a:prstGeom prst="rect">
            <a:avLst/>
          </a:prstGeom>
        </p:spPr>
        <p:txBody>
          <a:bodyPr vert="horz" lIns="132733" tIns="66367" rIns="132733" bIns="66367" rtlCol="0" anchor="b"/>
          <a:lstStyle>
            <a:lvl1pPr algn="r">
              <a:defRPr sz="1700"/>
            </a:lvl1pPr>
          </a:lstStyle>
          <a:p>
            <a:fld id="{6CD646F3-E4D5-481C-B9BC-69B5C031EF74}" type="slidenum">
              <a:rPr lang="en-GB" smtClean="0"/>
              <a:t>‹#›</a:t>
            </a:fld>
            <a:endParaRPr lang="en-GB"/>
          </a:p>
        </p:txBody>
      </p:sp>
    </p:spTree>
    <p:extLst>
      <p:ext uri="{BB962C8B-B14F-4D97-AF65-F5344CB8AC3E}">
        <p14:creationId xmlns:p14="http://schemas.microsoft.com/office/powerpoint/2010/main" val="1949196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5/9/2024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133519"/>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300" b="1" dirty="0">
                <a:solidFill>
                  <a:srgbClr val="002060"/>
                </a:solidFill>
                <a:latin typeface="Helvetica" panose="020B0604020202020204" pitchFamily="34" charset="0"/>
                <a:cs typeface="Helvetica" panose="020B0604020202020204" pitchFamily="34" charset="0"/>
              </a:rPr>
              <a:t>A Deceptively Spacious End Of Terrace Cottage Which Has Recently Undergone A Programme Of Modernisation And Refurbishment Now Providing A Wonderful Home Full Of Character Enjoying A Sought After Village Setting </a:t>
            </a:r>
          </a:p>
          <a:p>
            <a:pPr algn="ctr">
              <a:lnSpc>
                <a:spcPct val="127000"/>
              </a:lnSpc>
            </a:pPr>
            <a:endParaRPr lang="en-GB" sz="600" dirty="0">
              <a:solidFill>
                <a:srgbClr val="0057A8"/>
              </a:solidFill>
              <a:latin typeface="Helvetica" pitchFamily="2" charset="0"/>
              <a:ea typeface="Times New Roman" panose="02020603050405020304" pitchFamily="18" charset="0"/>
              <a:cs typeface="HelveticaNeueLT-Roman"/>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Charming Sitting Room • Newly Fitted Spacious Kitchen/Dining Room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Rear Porch &amp; Ground Floor Cloakroom/WC • Two Good Size First Floor Bedrooms • </a:t>
            </a:r>
            <a:endParaRPr lang="en-GB" sz="1200" dirty="0">
              <a:solidFill>
                <a:srgbClr val="000000"/>
              </a:solidFill>
              <a:latin typeface="Helvetica" panose="020B0604020202020204" pitchFamily="34" charset="0"/>
              <a:ea typeface="Times New Roman" panose="02020603050405020304" pitchFamily="18" charset="0"/>
              <a:cs typeface="HelveticaNeueLT-Roman"/>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Stylish Shower Room/WC • Gas Central Heating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Generously Sized Rear Garden • Wonderful Permanent Home Or Holiday Retreat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70564"/>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PRICE	</a:t>
            </a:r>
            <a:r>
              <a:rPr lang="en-GB" sz="1900" dirty="0">
                <a:solidFill>
                  <a:srgbClr val="000000"/>
                </a:solidFill>
                <a:effectLst/>
                <a:latin typeface="HelveticaNeueLT-Roman"/>
                <a:ea typeface="Times New Roman" panose="02020603050405020304" pitchFamily="18" charset="0"/>
                <a:cs typeface="HelveticaNeueLT-Roman"/>
              </a:rPr>
              <a:t>£385,000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12 Bakers Cottages, Longmeadow Road, Lympstone, Devon, EX8 5LP</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050" name="Picture 2">
            <a:extLst>
              <a:ext uri="{FF2B5EF4-FFF2-40B4-BE49-F238E27FC236}">
                <a16:creationId xmlns:a16="http://schemas.microsoft.com/office/drawing/2014/main" id="{2E2840CF-8E20-FD3D-5EF1-2C18B6FEAD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367" y="8031226"/>
            <a:ext cx="2153789" cy="16128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75EF064B-5C60-1085-B9BE-344F2132C3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834" y="2980275"/>
            <a:ext cx="316891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BF280213-1724-3C51-AD65-4F4A31FF3F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210" y="2970289"/>
            <a:ext cx="316891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68A2E4CA-F516-0AB8-277E-253C220514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2806" y="5468101"/>
            <a:ext cx="316891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89A585B-A75F-3637-DC16-30866A71CA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1376" y="2620567"/>
            <a:ext cx="6363439" cy="44886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564FC96-326D-74E7-D9E4-0452A05DBB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2807" y="475036"/>
            <a:ext cx="3154321" cy="2376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B639C4C8-0561-C91C-C628-9E6BA36617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074" y="492391"/>
            <a:ext cx="316891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2D552EC-568C-99C7-6A7A-2910B6A87C2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6074" y="5468101"/>
            <a:ext cx="3168918" cy="23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9787295"/>
          </a:xfrm>
          <a:prstGeom prst="rect">
            <a:avLst/>
          </a:prstGeom>
          <a:noFill/>
        </p:spPr>
        <p:txBody>
          <a:bodyPr wrap="square" rtlCol="0">
            <a:spAutoFit/>
          </a:bodyPr>
          <a:lstStyle/>
          <a:p>
            <a:pPr algn="ctr"/>
            <a:r>
              <a:rPr lang="en-GB" sz="1300" b="1" dirty="0">
                <a:latin typeface="Helvetica" panose="020B0604020202020204" pitchFamily="34" charset="0"/>
                <a:cs typeface="Helvetica" panose="020B0604020202020204" pitchFamily="34" charset="0"/>
              </a:rPr>
              <a:t>12 Bakers Cottages, Longmeadow Road, Lympstone, Devon, EX8 5LP</a:t>
            </a:r>
            <a:endParaRPr lang="en-GB" sz="13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r>
              <a:rPr lang="en-GB" sz="1100" dirty="0">
                <a:latin typeface="Helvetica" panose="020B0604020202020204" pitchFamily="34" charset="0"/>
                <a:cs typeface="Helvetica" panose="020B0604020202020204" pitchFamily="34" charset="0"/>
              </a:rPr>
              <a:t>The property is located in Lympstone which is a sought-after East Devon Village off the River Exe with a selection of pubs, church, village shop, cafes, primary school, railway station and a variety of clubs and societies including an active sailing club. </a:t>
            </a:r>
          </a:p>
          <a:p>
            <a:endParaRPr lang="en-GB" sz="1100" b="1"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THE ACCOMMODATION COMPRISES:</a:t>
            </a:r>
            <a:r>
              <a:rPr lang="en-GB" sz="1100" dirty="0">
                <a:latin typeface="Helvetica" panose="020B0604020202020204" pitchFamily="34" charset="0"/>
                <a:cs typeface="Helvetica" panose="020B0604020202020204" pitchFamily="34" charset="0"/>
              </a:rPr>
              <a:t> The property is currently accessed to the rear of the building via a side pathway with outside lighting and pedestrian gates. Wooden part glazed stable style door with window inset giving access to:</a:t>
            </a:r>
          </a:p>
          <a:p>
            <a:endParaRPr lang="en-GB" sz="1100" b="1"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ENTRANCE PORCH:</a:t>
            </a:r>
            <a:r>
              <a:rPr lang="en-GB" sz="1100" dirty="0">
                <a:latin typeface="Helvetica" panose="020B0604020202020204" pitchFamily="34" charset="0"/>
                <a:cs typeface="Helvetica" panose="020B0604020202020204" pitchFamily="34" charset="0"/>
              </a:rPr>
              <a:t> With courtesy light; tiled flooring; access to:</a:t>
            </a:r>
          </a:p>
          <a:p>
            <a:endParaRPr lang="en-GB" sz="1100" b="1"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GROUND FLOOR CLOAKROOM/WC:</a:t>
            </a:r>
            <a:r>
              <a:rPr lang="en-GB" sz="1100" dirty="0">
                <a:latin typeface="Helvetica" panose="020B0604020202020204" pitchFamily="34" charset="0"/>
                <a:cs typeface="Helvetica" panose="020B0604020202020204" pitchFamily="34" charset="0"/>
              </a:rPr>
              <a:t> Comprising of a wash hand basin; plumbing for washing machine; WC with push button flush; fully tiled walls; tiled flooring; uPVC double glazed window with patterned glass.</a:t>
            </a:r>
          </a:p>
          <a:p>
            <a:r>
              <a:rPr lang="en-GB" sz="1100" dirty="0">
                <a:latin typeface="Helvetica" panose="020B0604020202020204" pitchFamily="34" charset="0"/>
                <a:cs typeface="Helvetica" panose="020B0604020202020204" pitchFamily="34" charset="0"/>
              </a:rPr>
              <a:t>From the entrance porch a glazed door gives access to:</a:t>
            </a:r>
          </a:p>
          <a:p>
            <a:endParaRPr lang="en-GB" sz="1100" b="1"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KITCHEN/DINING ROOM: </a:t>
            </a:r>
            <a:r>
              <a:rPr lang="en-GB" sz="1100" dirty="0">
                <a:latin typeface="Helvetica" panose="020B0604020202020204" pitchFamily="34" charset="0"/>
                <a:cs typeface="Helvetica" panose="020B0604020202020204" pitchFamily="34" charset="0"/>
              </a:rPr>
              <a:t>16' 5" x 12' 4" (5m x 3.76m) maximum overall measurement into doorway recess. A most charming room with exposed stone brickwork. Newly fitted with a range of wood effect work top surfaces with tiled surrounds; inset single drainer circular sink unit with swan neck mixer tap; base cupboards, drawer units, integrated fridge and freezer beneath work tops; built-in oven with two ring hob and extractor hood over; space for upright fridge freezer; stylish upright radiator; tiled flooring; open tread feature staircase with balustrade rising to the first floor and feature wall lights; uPVC double glazed windows to front and side aspects; opening to: </a:t>
            </a:r>
          </a:p>
          <a:p>
            <a:endParaRPr lang="en-GB" sz="1100" b="1"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SITTING ROOM: </a:t>
            </a:r>
            <a:r>
              <a:rPr lang="en-GB" sz="1100" dirty="0">
                <a:latin typeface="Helvetica" panose="020B0604020202020204" pitchFamily="34" charset="0"/>
                <a:cs typeface="Helvetica" panose="020B0604020202020204" pitchFamily="34" charset="0"/>
              </a:rPr>
              <a:t>15' 8" x 12' 7" (4.78m x 3.84m) A charming room full of character with impressive chimney recess with solid wood beam over, tiled and slate hearth and currently housing an electric fire; three sets of leaded light style windows overlooking the front and side aspects two with fitted window seats with storage cupboards beneath; glass display cabinet housed in wall recess with open recess beneath; television point; tiled flooring; two radiators. </a:t>
            </a:r>
          </a:p>
          <a:p>
            <a:endParaRPr lang="en-GB" sz="1100" b="1"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FIRST FLOOR LANDING: </a:t>
            </a:r>
            <a:r>
              <a:rPr lang="en-GB" sz="1100" dirty="0">
                <a:latin typeface="Helvetica" panose="020B0604020202020204" pitchFamily="34" charset="0"/>
                <a:cs typeface="Helvetica" panose="020B0604020202020204" pitchFamily="34" charset="0"/>
              </a:rPr>
              <a:t>With smoke detector and access to: </a:t>
            </a:r>
          </a:p>
          <a:p>
            <a:endParaRPr lang="en-GB" sz="1100" b="1"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BEDROOM ONE:</a:t>
            </a:r>
            <a:r>
              <a:rPr lang="en-GB" sz="1100" dirty="0">
                <a:latin typeface="Helvetica" panose="020B0604020202020204" pitchFamily="34" charset="0"/>
                <a:cs typeface="Helvetica" panose="020B0604020202020204" pitchFamily="34" charset="0"/>
              </a:rPr>
              <a:t> 18' 3" x 13' 5" (5.56m x 4.09m)  A most spacious dual aspect room with uPVC double glazed window to side aspect and leaded light window to front aspect; radiator; with display surface over; feature fire surround; ceiling beams; built-in double wardrobe; feature wall lights.</a:t>
            </a:r>
          </a:p>
          <a:p>
            <a:endParaRPr lang="en-GB" sz="1100" b="1"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BEDROOM TWO:</a:t>
            </a:r>
            <a:r>
              <a:rPr lang="en-GB" sz="1100" dirty="0">
                <a:latin typeface="Helvetica" panose="020B0604020202020204" pitchFamily="34" charset="0"/>
                <a:cs typeface="Helvetica" panose="020B0604020202020204" pitchFamily="34" charset="0"/>
              </a:rPr>
              <a:t> 9' 0" (2.74m) extending to 12'5" (3.78m) into wall recess x 8' 7" (2.62m)  uPVC double glazed window to rear aspect; radiator; built-in linen cupboard housing the gas boiler serving domestic hot water and central heating; useful shelving; feature wall lights.</a:t>
            </a:r>
          </a:p>
          <a:p>
            <a:endParaRPr lang="en-GB" sz="1100" b="1"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BATHROOM/WC: </a:t>
            </a:r>
            <a:r>
              <a:rPr lang="en-GB" sz="1100" dirty="0">
                <a:latin typeface="Helvetica" panose="020B0604020202020204" pitchFamily="34" charset="0"/>
                <a:cs typeface="Helvetica" panose="020B0604020202020204" pitchFamily="34" charset="0"/>
              </a:rPr>
              <a:t>A stylish room comprising of a shower cubicle with shower unit; wash hand basin with display cabinet over; WC; tiling to splash prone areas; chrome heated towel rail; ceiling extractor fan; access to large roof space; uPVC double glazed window with patterned glass.</a:t>
            </a:r>
          </a:p>
          <a:p>
            <a:endParaRPr lang="en-GB" sz="1100" b="1"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OUTSIDE: </a:t>
            </a:r>
            <a:r>
              <a:rPr lang="en-GB" sz="1100" dirty="0">
                <a:latin typeface="Helvetica" panose="020B0604020202020204" pitchFamily="34" charset="0"/>
                <a:cs typeface="Helvetica" panose="020B0604020202020204" pitchFamily="34" charset="0"/>
              </a:rPr>
              <a:t>To the rear of the cottage is a wonderful secluded, generously sized garden which is mainly laid to lawn and edged with well stocked and colourful flower and shrub beds; productive fruit tree; patio seating area; timber shed and backing onto a brook while enjoying a tranquil setting. Outside cold water tap. We are advised by the current owner that there is a possibility (subject to permission) to erect a larger cabin/chalet or something similar, if required. </a:t>
            </a:r>
          </a:p>
          <a:p>
            <a:endParaRPr lang="en-GB" sz="1100" b="1"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MORTGAGE ASSISTANCE: </a:t>
            </a:r>
            <a:r>
              <a:rPr lang="en-GB" sz="1100" dirty="0">
                <a:latin typeface="Helvetica" panose="020B0604020202020204" pitchFamily="34" charset="0"/>
                <a:cs typeface="Helvetica" panose="020B0604020202020204" pitchFamily="34" charset="0"/>
              </a:rPr>
              <a:t>We are pleased to recommend Meredith Morgan Taylor, who would be pleased to help irrelevant of which estate agent you finally buy through. For a free initial, no obligation chat please contact us on 01395 264111 to arrange an appointment.</a:t>
            </a:r>
          </a:p>
          <a:p>
            <a:endParaRPr lang="en-GB" sz="1100" b="1"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AGENTS NOTE: </a:t>
            </a:r>
            <a:r>
              <a:rPr lang="en-GB" sz="1100" dirty="0">
                <a:latin typeface="Helvetica" panose="020B0604020202020204" pitchFamily="34" charset="0"/>
                <a:cs typeface="Helvetica" panose="020B0604020202020204" pitchFamily="34" charset="0"/>
              </a:rPr>
              <a:t>The current owner has had a new electrical consumer unit installed and a new gas boiler. The property can also be used for AIR B&amp;B if wanted.</a:t>
            </a: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07886"/>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endParaRPr lang="en-GB" sz="1100" dirty="0">
              <a:solidFill>
                <a:srgbClr val="333333"/>
              </a:solidFill>
              <a:effectLst/>
              <a:latin typeface="Helvetica" panose="020B0604020202020204" pitchFamily="34" charset="0"/>
              <a:ea typeface="Times New Roman" panose="02020603050405020304" pitchFamily="18" charset="0"/>
              <a:cs typeface="Helvetica-Bold"/>
            </a:endParaRPr>
          </a:p>
          <a:p>
            <a:r>
              <a:rPr lang="en-GB" sz="1100" b="1" dirty="0">
                <a:solidFill>
                  <a:srgbClr val="333333"/>
                </a:solidFill>
                <a:effectLst/>
                <a:latin typeface="Helvetica" panose="020B0604020202020204" pitchFamily="34" charset="0"/>
                <a:ea typeface="Times New Roman" panose="02020603050405020304" pitchFamily="18" charset="0"/>
                <a:cs typeface="Helvetica-Bold"/>
              </a:rPr>
              <a:t> FLOOR PLAN:</a:t>
            </a:r>
            <a:r>
              <a:rPr lang="en-GB" sz="1100" dirty="0">
                <a:solidFill>
                  <a:srgbClr val="333333"/>
                </a:solidFill>
                <a:effectLst/>
                <a:latin typeface="Helvetica" panose="020B0604020202020204" pitchFamily="34" charset="0"/>
                <a:ea typeface="Times New Roman" panose="02020603050405020304" pitchFamily="18" charset="0"/>
                <a:cs typeface="Helvetica-Bold"/>
              </a:rPr>
              <a:t> </a:t>
            </a:r>
            <a:r>
              <a:rPr lang="en-GB" sz="1800" dirty="0">
                <a:solidFill>
                  <a:srgbClr val="333333"/>
                </a:solidFill>
                <a:effectLst/>
                <a:latin typeface="Helvetica" panose="020B0604020202020204" pitchFamily="34" charset="0"/>
                <a:ea typeface="Times New Roman" panose="02020603050405020304" pitchFamily="18" charset="0"/>
                <a:cs typeface="Helvetica-Bold"/>
              </a:rPr>
              <a:t>  </a:t>
            </a:r>
            <a:endParaRPr lang="en-GB" sz="1800" dirty="0">
              <a:effectLst/>
              <a:latin typeface="Times New Roman" panose="02020603050405020304" pitchFamily="18" charset="0"/>
              <a:ea typeface="Times New Roman" panose="02020603050405020304" pitchFamily="18" charset="0"/>
            </a:endParaRPr>
          </a:p>
        </p:txBody>
      </p:sp>
      <p:pic>
        <p:nvPicPr>
          <p:cNvPr id="1028" name="Picture 4">
            <a:extLst>
              <a:ext uri="{FF2B5EF4-FFF2-40B4-BE49-F238E27FC236}">
                <a16:creationId xmlns:a16="http://schemas.microsoft.com/office/drawing/2014/main" id="{2843C406-BE5A-9973-62A5-6083DC916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5412" y="1934817"/>
            <a:ext cx="5105689" cy="601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TotalTime>
  <Words>1033</Words>
  <Application>Microsoft Office PowerPoint</Application>
  <PresentationFormat>Custom</PresentationFormat>
  <Paragraphs>46</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22</cp:revision>
  <cp:lastPrinted>2023-08-03T14:13:36Z</cp:lastPrinted>
  <dcterms:created xsi:type="dcterms:W3CDTF">2023-03-19T13:39:10Z</dcterms:created>
  <dcterms:modified xsi:type="dcterms:W3CDTF">2024-05-09T08:28:01Z</dcterms:modified>
</cp:coreProperties>
</file>