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4" d="100"/>
          <a:sy n="54" d="100"/>
        </p:scale>
        <p:origin x="1668" y="126"/>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10/4/2023</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Well Presented And Extremely Spacious Freehold Property Comprising Of A Ground Floor Shop Premises With A Two Bedroom Flat Over</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Excellent Trading Position • Spacious Corner Shop With Generous Return Frontage - Currently Let As A Children's Retail Outlet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Recently Redecorated First Floor Flat • Lounge • Fitted Kitchen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Two Bedrooms • Bathroom With Shower Cubicle • Separate WC • </a:t>
            </a:r>
            <a:r>
              <a:rPr lang="en-GB" sz="1200" dirty="0">
                <a:solidFill>
                  <a:srgbClr val="000000"/>
                </a:solidFill>
                <a:latin typeface="Helvetica" panose="020B0604020202020204" pitchFamily="34" charset="0"/>
                <a:ea typeface="Times New Roman" panose="02020603050405020304" pitchFamily="18" charset="0"/>
                <a:cs typeface="HelveticaNeueLT-Roman"/>
              </a:rPr>
              <a:t>Gas Central Heating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Shared Courtyard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£335,000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28 &amp; 28A Exeter Road, Exmouth, EX8 1PP</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B444CA4D-7B58-C9B2-6BF1-35FEB9A5F5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3341" y="2610054"/>
            <a:ext cx="6354831" cy="44593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C3F7755-6201-94B2-EA06-A6E5DD3D8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322" y="609767"/>
            <a:ext cx="3182369" cy="23940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F929A5C-D3D8-C629-185E-B6D014F689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9748" y="609767"/>
            <a:ext cx="3186447" cy="23940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A4DA3CC-5FAE-C0A8-D0F2-06C992D52D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322" y="3156912"/>
            <a:ext cx="3182369" cy="2178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C926A88-CC82-1E6B-F870-3449177DDA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306" y="3164427"/>
            <a:ext cx="3186447" cy="21666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A3F69AB-DDEE-B209-0DEB-198C50DF75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280" y="5480827"/>
            <a:ext cx="3182369" cy="209966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95644A8C-2127-B8A3-4C7A-2E410324D1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305" y="5468327"/>
            <a:ext cx="3186447" cy="20996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C845E08-1C9A-0772-DCB9-693AFA944642}"/>
              </a:ext>
            </a:extLst>
          </p:cNvPr>
          <p:cNvSpPr txBox="1"/>
          <p:nvPr/>
        </p:nvSpPr>
        <p:spPr>
          <a:xfrm>
            <a:off x="2568412" y="8314660"/>
            <a:ext cx="2519916" cy="369332"/>
          </a:xfrm>
          <a:prstGeom prst="rect">
            <a:avLst/>
          </a:prstGeom>
          <a:noFill/>
        </p:spPr>
        <p:txBody>
          <a:bodyPr wrap="square" rtlCol="0">
            <a:spAutoFit/>
          </a:bodyPr>
          <a:lstStyle/>
          <a:p>
            <a:pPr algn="ctr"/>
            <a:r>
              <a:rPr lang="en-GB" dirty="0"/>
              <a:t>EPC TO FOLLOW:</a:t>
            </a:r>
          </a:p>
        </p:txBody>
      </p:sp>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9564157"/>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Bold"/>
              </a:rPr>
              <a:t>28 &amp; 28A Exeter Road, Exmouth, EX8 1PP</a:t>
            </a:r>
          </a:p>
          <a:p>
            <a:pPr algn="ctr"/>
            <a:endParaRPr lang="en-GB" sz="1400" b="1" dirty="0">
              <a:solidFill>
                <a:srgbClr val="333333"/>
              </a:solidFill>
              <a:latin typeface="Helvetica" panose="020B0604020202020204" pitchFamily="34" charset="0"/>
              <a:ea typeface="Times New Roman" panose="02020603050405020304" pitchFamily="18" charset="0"/>
              <a:cs typeface="Helvetica-Bold"/>
            </a:endParaRPr>
          </a:p>
          <a:p>
            <a:r>
              <a:rPr lang="en-GB" sz="1250" b="1" u="sng" dirty="0">
                <a:latin typeface="Helvetica" panose="020B0604020202020204" pitchFamily="34" charset="0"/>
                <a:cs typeface="Helvetica" panose="020B0604020202020204" pitchFamily="34" charset="0"/>
              </a:rPr>
              <a:t>28 Exeter Road Retail Shop:</a:t>
            </a:r>
            <a:br>
              <a:rPr lang="en-GB" sz="1250" dirty="0">
                <a:latin typeface="Helvetica" panose="020B0604020202020204" pitchFamily="34" charset="0"/>
                <a:cs typeface="Helvetica" panose="020B0604020202020204" pitchFamily="34" charset="0"/>
              </a:rPr>
            </a:br>
            <a:r>
              <a:rPr lang="en-GB" sz="1250" dirty="0">
                <a:latin typeface="Helvetica" panose="020B0604020202020204" pitchFamily="34" charset="0"/>
                <a:cs typeface="Helvetica" panose="020B0604020202020204" pitchFamily="34" charset="0"/>
              </a:rPr>
              <a:t> </a:t>
            </a: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RETAIL AREA: </a:t>
            </a:r>
            <a:r>
              <a:rPr lang="en-GB" sz="1250" dirty="0">
                <a:latin typeface="Helvetica" panose="020B0604020202020204" pitchFamily="34" charset="0"/>
                <a:cs typeface="Helvetica" panose="020B0604020202020204" pitchFamily="34" charset="0"/>
              </a:rPr>
              <a:t>Frontage approximately 17'6" (5.33m). Overall depth 76'6" (23.32m). The front area of the shop with return frontage to Meadow Street offers approximately 620 </a:t>
            </a:r>
            <a:r>
              <a:rPr lang="en-GB" sz="1250" dirty="0" err="1">
                <a:latin typeface="Helvetica" panose="020B0604020202020204" pitchFamily="34" charset="0"/>
                <a:cs typeface="Helvetica" panose="020B0604020202020204" pitchFamily="34" charset="0"/>
              </a:rPr>
              <a:t>sq</a:t>
            </a:r>
            <a:r>
              <a:rPr lang="en-GB" sz="1250" dirty="0">
                <a:latin typeface="Helvetica" panose="020B0604020202020204" pitchFamily="34" charset="0"/>
                <a:cs typeface="Helvetica" panose="020B0604020202020204" pitchFamily="34" charset="0"/>
              </a:rPr>
              <a:t> ft (57.6 </a:t>
            </a:r>
            <a:r>
              <a:rPr lang="en-GB" sz="1250" dirty="0" err="1">
                <a:latin typeface="Helvetica" panose="020B0604020202020204" pitchFamily="34" charset="0"/>
                <a:cs typeface="Helvetica" panose="020B0604020202020204" pitchFamily="34" charset="0"/>
              </a:rPr>
              <a:t>sq</a:t>
            </a:r>
            <a:r>
              <a:rPr lang="en-GB" sz="1250" dirty="0">
                <a:latin typeface="Helvetica" panose="020B0604020202020204" pitchFamily="34" charset="0"/>
                <a:cs typeface="Helvetica" panose="020B0604020202020204" pitchFamily="34" charset="0"/>
              </a:rPr>
              <a:t> m). Steps then lead down to a rear retail section which offers approximately 665 </a:t>
            </a:r>
            <a:r>
              <a:rPr lang="en-GB" sz="1250" dirty="0" err="1">
                <a:latin typeface="Helvetica" panose="020B0604020202020204" pitchFamily="34" charset="0"/>
                <a:cs typeface="Helvetica" panose="020B0604020202020204" pitchFamily="34" charset="0"/>
              </a:rPr>
              <a:t>sq</a:t>
            </a:r>
            <a:r>
              <a:rPr lang="en-GB" sz="1250" dirty="0">
                <a:latin typeface="Helvetica" panose="020B0604020202020204" pitchFamily="34" charset="0"/>
                <a:cs typeface="Helvetica" panose="020B0604020202020204" pitchFamily="34" charset="0"/>
              </a:rPr>
              <a:t> ft (61 </a:t>
            </a:r>
            <a:r>
              <a:rPr lang="en-GB" sz="1250" dirty="0" err="1">
                <a:latin typeface="Helvetica" panose="020B0604020202020204" pitchFamily="34" charset="0"/>
                <a:cs typeface="Helvetica" panose="020B0604020202020204" pitchFamily="34" charset="0"/>
              </a:rPr>
              <a:t>sq</a:t>
            </a:r>
            <a:r>
              <a:rPr lang="en-GB" sz="1250" dirty="0">
                <a:latin typeface="Helvetica" panose="020B0604020202020204" pitchFamily="34" charset="0"/>
                <a:cs typeface="Helvetica" panose="020B0604020202020204" pitchFamily="34" charset="0"/>
              </a:rPr>
              <a:t> m). At the rear is a WASHROOM and W/C and </a:t>
            </a:r>
            <a:r>
              <a:rPr lang="en-GB" sz="1250">
                <a:latin typeface="Helvetica" panose="020B0604020202020204" pitchFamily="34" charset="0"/>
                <a:cs typeface="Helvetica" panose="020B0604020202020204" pitchFamily="34" charset="0"/>
              </a:rPr>
              <a:t>gas central heating.</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u="sng" dirty="0">
                <a:latin typeface="Helvetica" panose="020B0604020202020204" pitchFamily="34" charset="0"/>
                <a:cs typeface="Helvetica" panose="020B0604020202020204" pitchFamily="34" charset="0"/>
              </a:rPr>
              <a:t>Flat, 28A Exeter Road:</a:t>
            </a:r>
            <a:br>
              <a:rPr lang="en-GB" sz="1250" dirty="0">
                <a:latin typeface="Helvetica" panose="020B0604020202020204" pitchFamily="34" charset="0"/>
                <a:cs typeface="Helvetica" panose="020B0604020202020204" pitchFamily="34" charset="0"/>
              </a:rPr>
            </a:br>
            <a:r>
              <a:rPr lang="en-GB" sz="1250" dirty="0">
                <a:latin typeface="Helvetica" panose="020B0604020202020204" pitchFamily="34" charset="0"/>
                <a:cs typeface="Helvetica" panose="020B0604020202020204" pitchFamily="34" charset="0"/>
              </a:rPr>
              <a:t> </a:t>
            </a: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THE ACCOMMODATION COMPRISES: </a:t>
            </a:r>
            <a:r>
              <a:rPr lang="en-GB" sz="1250" dirty="0">
                <a:latin typeface="Helvetica" panose="020B0604020202020204" pitchFamily="34" charset="0"/>
                <a:cs typeface="Helvetica" panose="020B0604020202020204" pitchFamily="34" charset="0"/>
              </a:rPr>
              <a:t>Accessed via Meeting Street via gate into courtyard garden. Communal front door and staircase to first floor.</a:t>
            </a:r>
          </a:p>
          <a:p>
            <a:r>
              <a:rPr lang="en-GB" sz="1250" dirty="0">
                <a:latin typeface="Helvetica" panose="020B0604020202020204" pitchFamily="34" charset="0"/>
                <a:cs typeface="Helvetica" panose="020B0604020202020204" pitchFamily="34" charset="0"/>
              </a:rPr>
              <a:t>Private front door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ENTRANCE HALL:</a:t>
            </a:r>
            <a:r>
              <a:rPr lang="en-GB" sz="1250" dirty="0">
                <a:latin typeface="Helvetica" panose="020B0604020202020204" pitchFamily="34" charset="0"/>
                <a:cs typeface="Helvetica" panose="020B0604020202020204" pitchFamily="34" charset="0"/>
              </a:rPr>
              <a:t> 4.37m x 3.78m (14'4" x 12'5") Wood effect flooring; picture rail; inner glass panelled door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LOUNGE: </a:t>
            </a:r>
            <a:r>
              <a:rPr lang="en-GB" sz="1250" dirty="0">
                <a:latin typeface="Helvetica" panose="020B0604020202020204" pitchFamily="34" charset="0"/>
                <a:cs typeface="Helvetica" panose="020B0604020202020204" pitchFamily="34" charset="0"/>
              </a:rPr>
              <a:t>4.37m x 3.78m (14'4" x 12'5") Double glazed window; television point; radiator; wood effect flooring; picture rail.</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INNER HALLWAY: </a:t>
            </a:r>
            <a:r>
              <a:rPr lang="en-GB" sz="1250" dirty="0">
                <a:latin typeface="Helvetica" panose="020B0604020202020204" pitchFamily="34" charset="0"/>
                <a:cs typeface="Helvetica" panose="020B0604020202020204" pitchFamily="34" charset="0"/>
              </a:rPr>
              <a:t>Wood effect flooring; radiator.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KITCHEN: </a:t>
            </a:r>
            <a:r>
              <a:rPr lang="en-GB" sz="1250" dirty="0">
                <a:latin typeface="Helvetica" panose="020B0604020202020204" pitchFamily="34" charset="0"/>
                <a:cs typeface="Helvetica" panose="020B0604020202020204" pitchFamily="34" charset="0"/>
              </a:rPr>
              <a:t>4.37m x 2.24m (14'4" x 7'4") Fitted with a range of pattern work top surfaces with cupboards and drawer units under; plumbing for an automatic washing machine and appliance space beneath; tiled surrounds; inset single drainer sink unit; matching wall mounted cupboards; inset gas hob with extractor over; upright cupboard housing modern Worcester boiler; </a:t>
            </a:r>
            <a:r>
              <a:rPr lang="en-GB" sz="1250" dirty="0" err="1">
                <a:latin typeface="Helvetica" panose="020B0604020202020204" pitchFamily="34" charset="0"/>
                <a:cs typeface="Helvetica" panose="020B0604020202020204" pitchFamily="34" charset="0"/>
              </a:rPr>
              <a:t>velux</a:t>
            </a:r>
            <a:r>
              <a:rPr lang="en-GB" sz="1250" dirty="0">
                <a:latin typeface="Helvetica" panose="020B0604020202020204" pitchFamily="34" charset="0"/>
                <a:cs typeface="Helvetica" panose="020B0604020202020204" pitchFamily="34" charset="0"/>
              </a:rPr>
              <a:t>; double glazed window set in sloping ceiling; tiled floor.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ONE: </a:t>
            </a:r>
            <a:r>
              <a:rPr lang="en-GB" sz="1250" dirty="0">
                <a:latin typeface="Helvetica" panose="020B0604020202020204" pitchFamily="34" charset="0"/>
                <a:cs typeface="Helvetica" panose="020B0604020202020204" pitchFamily="34" charset="0"/>
              </a:rPr>
              <a:t>4.57m x 4.47m (15'0" x 14'8") Including door recess. Double glazed window; radiator; wood effect flooring; cupboard housing gas meter.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TWO:</a:t>
            </a:r>
            <a:r>
              <a:rPr lang="en-GB" sz="1250" dirty="0">
                <a:latin typeface="Helvetica" panose="020B0604020202020204" pitchFamily="34" charset="0"/>
                <a:cs typeface="Helvetica" panose="020B0604020202020204" pitchFamily="34" charset="0"/>
              </a:rPr>
              <a:t> 2.64m x 2.29m (8'8" x 7'6") Double glazed window; wood effect flooring; electric consumer unit; picture rail.</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BATHROOM/WC:</a:t>
            </a:r>
            <a:r>
              <a:rPr lang="en-GB" sz="1250" dirty="0">
                <a:latin typeface="Helvetica" panose="020B0604020202020204" pitchFamily="34" charset="0"/>
                <a:cs typeface="Helvetica" panose="020B0604020202020204" pitchFamily="34" charset="0"/>
              </a:rPr>
              <a:t> 2.69m x 1.88m (8'10" x 6'2") Comprising of bath with shower attachment and shower cubicle with splash back walls; pedestal wash hand basin; radiator; fully tiled walls; medicine cabinet; wall mirror; double glazed window with obscure glass.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SEPARATE/WC: </a:t>
            </a:r>
            <a:r>
              <a:rPr lang="en-GB" sz="1250" dirty="0">
                <a:latin typeface="Helvetica" panose="020B0604020202020204" pitchFamily="34" charset="0"/>
                <a:cs typeface="Helvetica" panose="020B0604020202020204" pitchFamily="34" charset="0"/>
              </a:rPr>
              <a:t>W/C; double glazed window with pattern glass.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OUTSIDE: </a:t>
            </a:r>
            <a:r>
              <a:rPr lang="en-GB" sz="1250" dirty="0">
                <a:latin typeface="Helvetica" panose="020B0604020202020204" pitchFamily="34" charset="0"/>
                <a:cs typeface="Helvetica" panose="020B0604020202020204" pitchFamily="34" charset="0"/>
              </a:rPr>
              <a:t>Enclosed courtyard with tiled floor; outside tap; outside light and covered areas.</a:t>
            </a:r>
          </a:p>
          <a:p>
            <a:endParaRPr lang="en-GB" sz="1400" dirty="0">
              <a:solidFill>
                <a:srgbClr val="333333"/>
              </a:solidFill>
              <a:effectLst/>
              <a:latin typeface="Helvetica" panose="020B0604020202020204" pitchFamily="34" charset="0"/>
              <a:ea typeface="Times New Roman" panose="02020603050405020304" pitchFamily="18" charset="0"/>
              <a:cs typeface="Helvetica-Bold"/>
            </a:endParaRPr>
          </a:p>
          <a:p>
            <a:pPr algn="ctr"/>
            <a:endParaRPr lang="en-GB" sz="700" dirty="0">
              <a:effectLst/>
              <a:latin typeface="Times New Roman" panose="02020603050405020304" pitchFamily="18" charset="0"/>
              <a:ea typeface="Times New Roman" panose="02020603050405020304" pitchFamily="18" charset="0"/>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07886"/>
          </a:xfrm>
          <a:prstGeom prst="rect">
            <a:avLst/>
          </a:prstGeom>
          <a:noFill/>
        </p:spPr>
        <p:txBody>
          <a:bodyPr wrap="square" rtlCol="0">
            <a:spAutoFit/>
          </a:bodyPr>
          <a:lstStyle/>
          <a:p>
            <a:br>
              <a:rPr lang="en-GB" sz="1100" dirty="0">
                <a:solidFill>
                  <a:srgbClr val="333333"/>
                </a:solidFill>
                <a:effectLst/>
                <a:latin typeface="Helvetica" panose="020B0604020202020204" pitchFamily="34" charset="0"/>
                <a:ea typeface="Times New Roman" panose="02020603050405020304" pitchFamily="18" charset="0"/>
                <a:cs typeface="Helvetica-Bold"/>
              </a:rPr>
            </a:br>
            <a:endParaRPr lang="en-GB" sz="1100" dirty="0">
              <a:effectLst/>
              <a:latin typeface="Times New Roman" panose="02020603050405020304" pitchFamily="18" charset="0"/>
              <a:ea typeface="Times New Roman" panose="02020603050405020304" pitchFamily="18" charset="0"/>
            </a:endParaRPr>
          </a:p>
          <a:p>
            <a:r>
              <a:rPr lang="en-GB" sz="1100" b="1" dirty="0">
                <a:effectLst/>
                <a:latin typeface="Helvetica" panose="020B0604020202020204" pitchFamily="34" charset="0"/>
                <a:ea typeface="Times New Roman" panose="02020603050405020304" pitchFamily="18" charset="0"/>
                <a:cs typeface="Helvetica-Bold"/>
              </a:rPr>
              <a:t> FLOOR PLAN: TO FOLLOW:</a:t>
            </a:r>
            <a:r>
              <a:rPr lang="en-GB" sz="1100" dirty="0">
                <a:effectLst/>
                <a:latin typeface="Helvetica" panose="020B0604020202020204" pitchFamily="34" charset="0"/>
                <a:ea typeface="Times New Roman" panose="02020603050405020304" pitchFamily="18" charset="0"/>
                <a:cs typeface="Helvetica-Bold"/>
              </a:rPr>
              <a:t> </a:t>
            </a:r>
            <a:r>
              <a:rPr lang="en-GB" sz="1800" dirty="0">
                <a:effectLst/>
                <a:latin typeface="Helvetica" panose="020B0604020202020204" pitchFamily="34" charset="0"/>
                <a:ea typeface="Times New Roman" panose="02020603050405020304" pitchFamily="18" charset="0"/>
                <a:cs typeface="Helvetica-Bold"/>
              </a:rPr>
              <a:t>  </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TotalTime>
  <Words>719</Words>
  <Application>Microsoft Office PowerPoint</Application>
  <PresentationFormat>Custom</PresentationFormat>
  <Paragraphs>25</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14</cp:revision>
  <cp:lastPrinted>2023-10-04T10:44:54Z</cp:lastPrinted>
  <dcterms:created xsi:type="dcterms:W3CDTF">2023-03-19T13:39:10Z</dcterms:created>
  <dcterms:modified xsi:type="dcterms:W3CDTF">2023-10-04T10:44:57Z</dcterms:modified>
</cp:coreProperties>
</file>