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54" d="100"/>
          <a:sy n="54" d="100"/>
        </p:scale>
        <p:origin x="1668" y="84"/>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1/16/2024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Beautifully Presented Purpose Built In Two Bedroom Ground Floor Apartment Located In A Desirable Development With Stunning Communal Gardens And Car Port</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Spacious Reception Hall • Dual Aspect Lounge/Dining Room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Stylish Modern Kitchen/Breakfast Room • Two Good Size Double Bedrooms •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Shower Room/WC • Utilities Cupboard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 Beautiful Communal Gardens • </a:t>
            </a:r>
            <a:endParaRPr lang="en-GB" sz="1200" dirty="0">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Car Port •</a:t>
            </a: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a:t>
            </a:r>
            <a:r>
              <a:rPr lang="en-GB" sz="1900" dirty="0">
                <a:solidFill>
                  <a:srgbClr val="000000"/>
                </a:solidFill>
                <a:latin typeface="HelveticaNeueLT-Roman"/>
                <a:ea typeface="Times New Roman" panose="02020603050405020304" pitchFamily="18" charset="0"/>
                <a:cs typeface="HelveticaNeueLT-Roman"/>
              </a:rPr>
              <a:t>275</a:t>
            </a:r>
            <a:r>
              <a:rPr lang="en-GB" sz="1900" dirty="0">
                <a:solidFill>
                  <a:srgbClr val="000000"/>
                </a:solidFill>
                <a:effectLst/>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latin typeface="HelveticaNeueLT-Roman"/>
                <a:ea typeface="Times New Roman" panose="02020603050405020304" pitchFamily="18" charset="0"/>
                <a:cs typeface="HelveticaNeueLT-Roman"/>
              </a:rPr>
              <a:t>S</a:t>
            </a:r>
            <a:r>
              <a:rPr lang="en-GB" sz="1200" dirty="0">
                <a:effectLst/>
                <a:latin typeface="HelveticaNeueLT-Roman"/>
                <a:ea typeface="Times New Roman" panose="02020603050405020304" pitchFamily="18" charset="0"/>
                <a:cs typeface="HelveticaNeueLT-Roman"/>
              </a:rPr>
              <a:t>hare of 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Flat 1 Ald</a:t>
            </a:r>
            <a:r>
              <a:rPr lang="en-GB" dirty="0">
                <a:solidFill>
                  <a:srgbClr val="FFFFFF"/>
                </a:solidFill>
                <a:latin typeface="HelveticaNeueLT-Medium"/>
                <a:ea typeface="Times New Roman" panose="02020603050405020304" pitchFamily="18" charset="0"/>
              </a:rPr>
              <a:t>borough Court, 21 Douglas Avenue, Exmouth, EX8 2HA</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2" name="Picture 2">
            <a:extLst>
              <a:ext uri="{FF2B5EF4-FFF2-40B4-BE49-F238E27FC236}">
                <a16:creationId xmlns:a16="http://schemas.microsoft.com/office/drawing/2014/main" id="{71443D9B-EDC2-518E-B13C-B2402934DC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7999" y="2628276"/>
            <a:ext cx="6358101" cy="44701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66A7EBB5-A2ED-0A1D-CB8C-F9CAE028D9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523" y="3145974"/>
            <a:ext cx="3186583" cy="218489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00C2A57C-46C7-061D-42CB-7C861583F8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5000" y="3147150"/>
            <a:ext cx="3187753" cy="218371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255E9D0B-95F2-557B-2C1E-683DE13B57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523" y="5502220"/>
            <a:ext cx="3186583" cy="212594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0619B6F0-7C06-8343-7D2C-38991E790C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4999" y="5502220"/>
            <a:ext cx="3187754" cy="212594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290F952-AEC8-0311-79DB-3DEDE3260EA8}"/>
              </a:ext>
            </a:extLst>
          </p:cNvPr>
          <p:cNvSpPr txBox="1"/>
          <p:nvPr/>
        </p:nvSpPr>
        <p:spPr>
          <a:xfrm>
            <a:off x="2316480" y="8351520"/>
            <a:ext cx="2743200" cy="365760"/>
          </a:xfrm>
          <a:prstGeom prst="rect">
            <a:avLst/>
          </a:prstGeom>
          <a:noFill/>
        </p:spPr>
        <p:txBody>
          <a:bodyPr wrap="square" rtlCol="0">
            <a:spAutoFit/>
          </a:bodyPr>
          <a:lstStyle/>
          <a:p>
            <a:pPr algn="ctr"/>
            <a:r>
              <a:rPr lang="en-GB" dirty="0"/>
              <a:t>EPC TO FOLLOW:</a:t>
            </a:r>
          </a:p>
        </p:txBody>
      </p:sp>
      <p:pic>
        <p:nvPicPr>
          <p:cNvPr id="1026" name="Picture 2">
            <a:extLst>
              <a:ext uri="{FF2B5EF4-FFF2-40B4-BE49-F238E27FC236}">
                <a16:creationId xmlns:a16="http://schemas.microsoft.com/office/drawing/2014/main" id="{71438C61-069F-389C-A88A-46C77BC9D80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454" y="574797"/>
            <a:ext cx="3164652" cy="24228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286E1040-FD89-479A-D3B1-96D8F8222BF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95381" y="574798"/>
            <a:ext cx="3164652" cy="2422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9564157"/>
          </a:xfrm>
          <a:prstGeom prst="rect">
            <a:avLst/>
          </a:prstGeom>
          <a:noFill/>
        </p:spPr>
        <p:txBody>
          <a:bodyPr wrap="square" rtlCol="0">
            <a:spAutoFit/>
          </a:bodyPr>
          <a:lstStyle/>
          <a:p>
            <a:pPr algn="ctr"/>
            <a:r>
              <a:rPr lang="en-GB" sz="1400" b="1" dirty="0">
                <a:solidFill>
                  <a:srgbClr val="333333"/>
                </a:solidFill>
                <a:effectLst/>
                <a:latin typeface="Helvetica" panose="020B0604020202020204" pitchFamily="34" charset="0"/>
                <a:ea typeface="Times New Roman" panose="02020603050405020304" pitchFamily="18" charset="0"/>
                <a:cs typeface="Helvetica-Bold"/>
              </a:rPr>
              <a:t>Flat 1 Aldborough Court, 21 Douglas Avenue, Exmouth, EX8 2HA</a:t>
            </a:r>
          </a:p>
          <a:p>
            <a:pPr algn="ct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r>
              <a:rPr lang="en-GB" sz="1250" b="1" dirty="0">
                <a:latin typeface="Helvetica" panose="020B0604020202020204" pitchFamily="34" charset="0"/>
                <a:cs typeface="Helvetica" panose="020B0604020202020204" pitchFamily="34" charset="0"/>
              </a:rPr>
              <a:t>THE ACCOMMODATION COMPRISES: </a:t>
            </a:r>
            <a:r>
              <a:rPr lang="en-GB" sz="1250" dirty="0">
                <a:latin typeface="Helvetica" panose="020B0604020202020204" pitchFamily="34" charset="0"/>
                <a:cs typeface="Helvetica" panose="020B0604020202020204" pitchFamily="34" charset="0"/>
              </a:rPr>
              <a:t>Communal entrance with door security entry system giving access to communal areas. The apartment is found on the </a:t>
            </a:r>
            <a:r>
              <a:rPr lang="en-GB" sz="1250" b="1" dirty="0">
                <a:latin typeface="Helvetica" panose="020B0604020202020204" pitchFamily="34" charset="0"/>
                <a:cs typeface="Helvetica" panose="020B0604020202020204" pitchFamily="34" charset="0"/>
              </a:rPr>
              <a:t>GROUND FLOOR </a:t>
            </a:r>
            <a:r>
              <a:rPr lang="en-GB" sz="1250" dirty="0">
                <a:latin typeface="Helvetica" panose="020B0604020202020204" pitchFamily="34" charset="0"/>
                <a:cs typeface="Helvetica" panose="020B0604020202020204" pitchFamily="34" charset="0"/>
              </a:rPr>
              <a:t>and accessed via its own private front door with spy hole giving access to:</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SPACIOUS RECEPTION HALL: </a:t>
            </a:r>
            <a:r>
              <a:rPr lang="en-GB" sz="1250" dirty="0">
                <a:latin typeface="Helvetica" panose="020B0604020202020204" pitchFamily="34" charset="0"/>
                <a:cs typeface="Helvetica" panose="020B0604020202020204" pitchFamily="34" charset="0"/>
              </a:rPr>
              <a:t>A fine entrance to the property with feature wood flooring; door entry telephone; radiator; delivery/storage cupboard; good size coats cupboard with shelving and light.</a:t>
            </a:r>
            <a:r>
              <a:rPr lang="en-GB" sz="1250" b="1" dirty="0">
                <a:latin typeface="Helvetica" panose="020B0604020202020204" pitchFamily="34" charset="0"/>
                <a:cs typeface="Helvetica" panose="020B0604020202020204" pitchFamily="34" charset="0"/>
              </a:rPr>
              <a:t> UTILITIES CUPBOARD:</a:t>
            </a:r>
            <a:r>
              <a:rPr lang="en-GB" sz="1250" dirty="0">
                <a:latin typeface="Helvetica" panose="020B0604020202020204" pitchFamily="34" charset="0"/>
                <a:cs typeface="Helvetica" panose="020B0604020202020204" pitchFamily="34" charset="0"/>
              </a:rPr>
              <a:t> with plumbing for washing machine and display shelf with tumble dryer over, light, extractor fan and wood flooring.</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LOUNGE/DINING ROOM: </a:t>
            </a:r>
            <a:r>
              <a:rPr lang="en-GB" sz="1250" dirty="0">
                <a:latin typeface="Helvetica" panose="020B0604020202020204" pitchFamily="34" charset="0"/>
                <a:cs typeface="Helvetica" panose="020B0604020202020204" pitchFamily="34" charset="0"/>
              </a:rPr>
              <a:t>5.18m x 3.94m (17'0" x 12'11") A bright dual aspect room with uPVC double glazed windows to side and front aspects taking full advantage of the lovely communal gardens; three television points; two radiators; additional wall lighting.</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KITCHEN/BREAKFAST ROOM: </a:t>
            </a:r>
            <a:r>
              <a:rPr lang="en-GB" sz="1250" dirty="0">
                <a:latin typeface="Helvetica" panose="020B0604020202020204" pitchFamily="34" charset="0"/>
                <a:cs typeface="Helvetica" panose="020B0604020202020204" pitchFamily="34" charset="0"/>
              </a:rPr>
              <a:t>4.67m x 2.69m (15'4" x 8'10") A spacious stylish room fitted with a range of solid wood work top surfaces with tiled surrounds; inset ceramic one and a quarter bowl single drainer sink unit with Grohe chrome mixer tap over; range of base cupboards, drawer units and integrated dishwasher beneath work top surfaces; inset four ring induction hob with stainless steel chimney style extractor hood over with light; built-in oven and microwave with cupboards above and below; matching range of wall units at eye-level with concealed lighting beneath; pull-out larder style cupboard; space for upright fridge/freezer; feature wood flooring; television point; uPVC double glazed window overlooking the beautiful communal gardens.</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ONE: </a:t>
            </a:r>
            <a:r>
              <a:rPr lang="en-GB" sz="1250" dirty="0">
                <a:latin typeface="Helvetica" panose="020B0604020202020204" pitchFamily="34" charset="0"/>
                <a:cs typeface="Helvetica" panose="020B0604020202020204" pitchFamily="34" charset="0"/>
              </a:rPr>
              <a:t>4.7m x 3.02m (15'5" x 9'11") A spacious main bedroom with uPVC double glazed window overlooking the beautiful communal gardens; built-in wardrobe with clothes rail and shelf; telephone point; television point.</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TWO: </a:t>
            </a:r>
            <a:r>
              <a:rPr lang="en-GB" sz="1250" dirty="0">
                <a:latin typeface="Helvetica" panose="020B0604020202020204" pitchFamily="34" charset="0"/>
                <a:cs typeface="Helvetica" panose="020B0604020202020204" pitchFamily="34" charset="0"/>
              </a:rPr>
              <a:t>3.99m x 2.87m (13'1" x 9'5") Another lovely size bedrooms with uPVC double glazed window to side aspect; built-in wardrobe with clothes rail and shelf; cupboard housing modern Glow Worm gas boiler serving domestic hot water and central heating with display surface over; radiator; television point.</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SHOWER ROOM/WC: </a:t>
            </a:r>
            <a:r>
              <a:rPr lang="en-GB" sz="1250" dirty="0">
                <a:latin typeface="Helvetica" panose="020B0604020202020204" pitchFamily="34" charset="0"/>
                <a:cs typeface="Helvetica" panose="020B0604020202020204" pitchFamily="34" charset="0"/>
              </a:rPr>
              <a:t>Stylishly fitted and comprising of an attractively tiled oversized shower cubicle with shower unit, hand rail and curved shower splash screen doors; wash hand basin in display surface with storage cupboards beneath and tiled splashback; wall mounted mirror with display light over and further matching storage cupboard; WC with push button flush; chrome heated towel rail; recess ceiling spotlighting; attractive part tiled walls.</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OUTSIDE: </a:t>
            </a:r>
            <a:r>
              <a:rPr lang="en-GB" sz="1250" dirty="0">
                <a:latin typeface="Helvetica" panose="020B0604020202020204" pitchFamily="34" charset="0"/>
                <a:cs typeface="Helvetica" panose="020B0604020202020204" pitchFamily="34" charset="0"/>
              </a:rPr>
              <a:t>Aldborough Court is set in the highly sought after 'Avenues' area of Exmouth and enjoys stunning communal gardens which include seating areas, neatly kept lawned areas of garden with well stocked shrub and flower beds which offer an abundance of colour, Lilly pond with feature bridge over. The property also benefits from a </a:t>
            </a:r>
            <a:r>
              <a:rPr lang="en-GB" sz="1250" b="1" dirty="0">
                <a:latin typeface="Helvetica" panose="020B0604020202020204" pitchFamily="34" charset="0"/>
                <a:cs typeface="Helvetica" panose="020B0604020202020204" pitchFamily="34" charset="0"/>
              </a:rPr>
              <a:t>CAR PORT</a:t>
            </a:r>
            <a:r>
              <a:rPr lang="en-GB" sz="1250" dirty="0">
                <a:latin typeface="Helvetica" panose="020B0604020202020204" pitchFamily="34" charset="0"/>
                <a:cs typeface="Helvetica" panose="020B0604020202020204" pitchFamily="34" charset="0"/>
              </a:rPr>
              <a:t>.</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TENURE AND OUTGOINGS: </a:t>
            </a:r>
            <a:r>
              <a:rPr lang="en-GB" sz="1250" dirty="0">
                <a:latin typeface="Helvetica" panose="020B0604020202020204" pitchFamily="34" charset="0"/>
                <a:cs typeface="Helvetica" panose="020B0604020202020204" pitchFamily="34" charset="0"/>
              </a:rPr>
              <a:t>We understand that the property is held on a 999 year lease from 2003 with a share of the freehold. The service charge is £350 per quarter payable to the management company.</a:t>
            </a:r>
            <a:endParaRPr lang="en-US" sz="125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453970"/>
          </a:xfrm>
          <a:prstGeom prst="rect">
            <a:avLst/>
          </a:prstGeom>
          <a:noFill/>
        </p:spPr>
        <p:txBody>
          <a:bodyPr wrap="square" rtlCol="0">
            <a:spAutoFit/>
          </a:bodyPr>
          <a:lstStyle/>
          <a:p>
            <a:br>
              <a:rPr lang="en-GB" sz="1100" dirty="0">
                <a:solidFill>
                  <a:srgbClr val="333333"/>
                </a:solidFill>
                <a:effectLst/>
                <a:latin typeface="Helvetica" panose="020B0604020202020204" pitchFamily="34" charset="0"/>
                <a:ea typeface="Times New Roman" panose="02020603050405020304" pitchFamily="18" charset="0"/>
                <a:cs typeface="Helvetica-Bold"/>
              </a:rPr>
            </a:br>
            <a:r>
              <a:rPr lang="en-GB" sz="1250" b="1" dirty="0">
                <a:solidFill>
                  <a:srgbClr val="333333"/>
                </a:solidFill>
                <a:effectLst/>
                <a:latin typeface="Helvetica" panose="020B0604020202020204" pitchFamily="34" charset="0"/>
                <a:ea typeface="Times New Roman" panose="02020603050405020304" pitchFamily="18" charset="0"/>
                <a:cs typeface="Helvetica-Bold"/>
              </a:rPr>
              <a:t>FLOOR PLAN: </a:t>
            </a:r>
            <a:r>
              <a:rPr lang="en-GB" sz="1250" dirty="0">
                <a:solidFill>
                  <a:srgbClr val="333333"/>
                </a:solidFill>
                <a:effectLst/>
                <a:latin typeface="Helvetica" panose="020B0604020202020204" pitchFamily="34" charset="0"/>
                <a:ea typeface="Times New Roman" panose="02020603050405020304" pitchFamily="18" charset="0"/>
                <a:cs typeface="Helvetica-Bold"/>
              </a:rPr>
              <a:t>   </a:t>
            </a:r>
            <a:endParaRPr lang="en-GB" sz="1250"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CAD27382-C030-D386-1B72-68CE44F9C8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4324" y="1456661"/>
            <a:ext cx="6491647" cy="7963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TotalTime>
  <Words>864</Words>
  <Application>Microsoft Office PowerPoint</Application>
  <PresentationFormat>Custom</PresentationFormat>
  <Paragraphs>21</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16</cp:revision>
  <cp:lastPrinted>2024-01-16T14:24:39Z</cp:lastPrinted>
  <dcterms:created xsi:type="dcterms:W3CDTF">2023-03-19T13:39:10Z</dcterms:created>
  <dcterms:modified xsi:type="dcterms:W3CDTF">2024-01-16T14:24:40Z</dcterms:modified>
</cp:coreProperties>
</file>