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p:scale>
          <a:sx n="80" d="100"/>
          <a:sy n="80" d="100"/>
        </p:scale>
        <p:origin x="60" y="60"/>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1/15/2024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70C0"/>
                </a:solidFill>
                <a:latin typeface="Helvetica" panose="020B0604020202020204" pitchFamily="34" charset="0"/>
                <a:cs typeface="Helvetica" panose="020B0604020202020204" pitchFamily="34" charset="0"/>
              </a:rPr>
              <a:t>An Individual Detached Residence Quietly Tucked Away In The Favoured 'Avenues' Area With Attractive Level Gardens And Garage</a:t>
            </a:r>
          </a:p>
          <a:p>
            <a:pPr algn="ctr">
              <a:lnSpc>
                <a:spcPct val="127000"/>
              </a:lnSpc>
            </a:pPr>
            <a:endParaRPr lang="en-GB" sz="1400" b="1" dirty="0">
              <a:solidFill>
                <a:srgbClr val="0070C0"/>
              </a:solidFill>
              <a:latin typeface="Helvetica" panose="020B0604020202020204" pitchFamily="34" charset="0"/>
              <a:cs typeface="Helvetica" panose="020B0604020202020204" pitchFamily="34"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Stunning Kitchen/Breakfast Room • Lounge • Sun Room</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 Study • Snug • Utility Room</a:t>
            </a:r>
            <a:r>
              <a:rPr lang="en-GB" sz="1200" dirty="0">
                <a:latin typeface="Times New Roman" panose="02020603050405020304" pitchFamily="18" charset="0"/>
                <a:ea typeface="Times New Roman" panose="02020603050405020304" pitchFamily="18" charset="0"/>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Ground Floor Cloakroom/WC • </a:t>
            </a:r>
            <a:endParaRPr lang="en-GB" sz="1200" dirty="0">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Four First Floor Bedrooms - Two With Ensuites • Main Shower Room/WC •</a:t>
            </a: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Gas Central Heating And Underfloor Heating • Viewing Recommended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a:t>
            </a:r>
            <a:r>
              <a:rPr lang="en-GB" sz="1900" dirty="0">
                <a:solidFill>
                  <a:srgbClr val="000000"/>
                </a:solidFill>
                <a:latin typeface="HelveticaNeueLT-Roman"/>
                <a:ea typeface="Times New Roman" panose="02020603050405020304" pitchFamily="18" charset="0"/>
                <a:cs typeface="HelveticaNeueLT-Roman"/>
              </a:rPr>
              <a:t>825</a:t>
            </a:r>
            <a:r>
              <a:rPr lang="en-GB" sz="1900" dirty="0">
                <a:solidFill>
                  <a:srgbClr val="000000"/>
                </a:solidFill>
                <a:effectLst/>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3 The Red Lodge, 11 Elwyn Road, Exmouth, EX8 2EL</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2" name="Picture 2">
            <a:extLst>
              <a:ext uri="{FF2B5EF4-FFF2-40B4-BE49-F238E27FC236}">
                <a16:creationId xmlns:a16="http://schemas.microsoft.com/office/drawing/2014/main" id="{EF063BE6-953D-AB8D-70C5-AFB476B604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1870" y="2626296"/>
            <a:ext cx="6350583" cy="44610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ECA41B7-E7E8-4F13-ACCC-195DEBC755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08" y="586310"/>
            <a:ext cx="3186583" cy="24175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525F26F-F8E4-50B8-CFC8-E1EF31DD1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5586" y="586310"/>
            <a:ext cx="3197544" cy="241755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080391F-DDA8-14A9-72E0-B4DD8C7AF4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5586" y="3141149"/>
            <a:ext cx="3197544" cy="21848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555549DA-7E41-EC9A-9A08-2D554B5F92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108" y="5453848"/>
            <a:ext cx="3186583" cy="218489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3F73503-1BA6-29A2-FA87-B4EEAF03EE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5586" y="5448210"/>
            <a:ext cx="3197544" cy="21848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544ECB2-14D7-2AE7-492C-3DFE17612C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1658" y="7762713"/>
            <a:ext cx="2732605" cy="1663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84A177FC-BA06-7ABD-A5D8-D96190DE73D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108" y="3141149"/>
            <a:ext cx="3186583" cy="2184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027973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3 The Red Lodge, 11 Elwyn Road, Exmouth, EX8 2EL</a:t>
            </a:r>
          </a:p>
          <a:p>
            <a:pPr algn="ct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r>
              <a:rPr lang="en-GB" sz="1000" dirty="0">
                <a:latin typeface="Helvetica" panose="020B0604020202020204" pitchFamily="34" charset="0"/>
                <a:cs typeface="Helvetica" panose="020B0604020202020204" pitchFamily="34" charset="0"/>
              </a:rPr>
              <a:t>Elwyn Road is located in the sought after 'Avenues' area of Exmouth, a mature &amp; leafy area of the town. Exmouth boasts over three miles of glorious golden sands, Exmouth is renowned nationally as a regional centre for water sports activities - especially kite surfing, sailing &amp; windsurfing. Exmouth is a bustling town with a vibrant shopping centre that also hosts a wide range of leisure and entertainment facilities, including a cinema, sports amenities, M&amp; S food hall, a range of excellent restaurants. It is only 12 miles by road or rail from the Cathedral City of Exeter, with its Intercity railway station, international airport, connection to the M5 motorway and all major shops and facilities.</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THE ACCOMMODATION COMPRISES: </a:t>
            </a:r>
            <a:r>
              <a:rPr lang="en-GB" sz="1000" dirty="0">
                <a:latin typeface="Helvetica" panose="020B0604020202020204" pitchFamily="34" charset="0"/>
                <a:cs typeface="Helvetica" panose="020B0604020202020204" pitchFamily="34" charset="0"/>
              </a:rPr>
              <a:t>Covered uPVC entrance door with pattern glass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RECEPTION HALL: </a:t>
            </a:r>
            <a:r>
              <a:rPr lang="en-GB" sz="1000" dirty="0">
                <a:latin typeface="Helvetica" panose="020B0604020202020204" pitchFamily="34" charset="0"/>
                <a:cs typeface="Helvetica" panose="020B0604020202020204" pitchFamily="34" charset="0"/>
              </a:rPr>
              <a:t>Radiator; tiled floor; two radiators; stairs to first floor; built-in understairs cupboard; access to GARAGE; doors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CLOAKROOM/WC: </a:t>
            </a:r>
            <a:r>
              <a:rPr lang="en-GB" sz="1000" dirty="0">
                <a:latin typeface="Helvetica" panose="020B0604020202020204" pitchFamily="34" charset="0"/>
                <a:cs typeface="Helvetica" panose="020B0604020202020204" pitchFamily="34" charset="0"/>
              </a:rPr>
              <a:t>White suite with low level WC; pedestal wash hand basin with tiled splashback; tiled floor; opaque double glazed window; radiator; WC.</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SITTING ROOM:</a:t>
            </a:r>
            <a:r>
              <a:rPr lang="en-GB" sz="1000" dirty="0">
                <a:latin typeface="Helvetica" panose="020B0604020202020204" pitchFamily="34" charset="0"/>
                <a:cs typeface="Helvetica" panose="020B0604020202020204" pitchFamily="34" charset="0"/>
              </a:rPr>
              <a:t> 6.71m x 3.71m (22'0" x 12'2") Window and double glazed doors into SUN ROOM; LED concealed ceiling lighting with remote control; radiator; television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SUN ROOM: </a:t>
            </a:r>
            <a:r>
              <a:rPr lang="en-GB" sz="1000" dirty="0">
                <a:latin typeface="Helvetica" panose="020B0604020202020204" pitchFamily="34" charset="0"/>
                <a:cs typeface="Helvetica" panose="020B0604020202020204" pitchFamily="34" charset="0"/>
              </a:rPr>
              <a:t>4.88m x 4.09m (16'0" x 13'5") Double glazed windows to three sides and double glazed sliding doors leading out onto the rear garden; radiator; electric underfloor heating; tiled flooring; two electric operated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windows; opening through to the:</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KITCHEN/BREAKFAST ROOM:</a:t>
            </a:r>
            <a:r>
              <a:rPr lang="en-GB" sz="1000" dirty="0">
                <a:latin typeface="Helvetica" panose="020B0604020202020204" pitchFamily="34" charset="0"/>
                <a:cs typeface="Helvetica" panose="020B0604020202020204" pitchFamily="34" charset="0"/>
              </a:rPr>
              <a:t> 7.75m x 4.57m (25'5" x 15'0") A bright and spacious room with granite worktop surfaces and matching upstands; inset one and a half bowl sink unit with drainer and mixer tap; cupboards and drawers under with fitted Range style cooker; built-in oven; space for fridge freezer; integrated dishwasher; matching wall mounted cupboards with under-lighting; fitted Fisher &amp; Paykel cooker hood with down lighters; integrated fridge and freezer; down lighters; double glazed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 double glazed window to side and rear and double glazed sliding doors to rear; two radiators; tiled flooring; glazed door leading back to hallway' granite breakfast bar; opening through to SNUG; doors leading off to UTILITY ROOM and SIDE LOBBY.</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SNUG: </a:t>
            </a:r>
            <a:r>
              <a:rPr lang="en-GB" sz="1000" dirty="0">
                <a:latin typeface="Helvetica" panose="020B0604020202020204" pitchFamily="34" charset="0"/>
                <a:cs typeface="Helvetica" panose="020B0604020202020204" pitchFamily="34" charset="0"/>
              </a:rPr>
              <a:t>3.58m x 3.15m (11'9" x 10'4") Double glazed window to rear; two sun pipes providing additional natural light; tiled floor;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UTILITY ROOM: </a:t>
            </a:r>
            <a:r>
              <a:rPr lang="en-GB" sz="1000" dirty="0">
                <a:latin typeface="Helvetica" panose="020B0604020202020204" pitchFamily="34" charset="0"/>
                <a:cs typeface="Helvetica" panose="020B0604020202020204" pitchFamily="34" charset="0"/>
              </a:rPr>
              <a:t>3.58m x 1.42m (11'9" x 4'8") Worktop surface with matching upstand; inset stainless steel sink with drainer and cupboards under; space for washing machine and tumble dryer; additional wall mounted cupboards; wall mounted gas fired boiler serving domestic hot water and gas central heating; tiled floor; radiator; double glazed door leading to OUTSIDE.</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SIDE LOBBY: </a:t>
            </a:r>
            <a:r>
              <a:rPr lang="en-GB" sz="1000" dirty="0">
                <a:latin typeface="Helvetica" panose="020B0604020202020204" pitchFamily="34" charset="0"/>
                <a:cs typeface="Helvetica" panose="020B0604020202020204" pitchFamily="34" charset="0"/>
              </a:rPr>
              <a:t>4.88m x 1.14m (16'0" x 3'9") A useful area with tiled floor; radiator; double glazed door to rear garden.</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FIRST FLOOR LANDING: </a:t>
            </a:r>
            <a:r>
              <a:rPr lang="en-GB" sz="1000" dirty="0">
                <a:latin typeface="Helvetica" panose="020B0604020202020204" pitchFamily="34" charset="0"/>
                <a:cs typeface="Helvetica" panose="020B0604020202020204" pitchFamily="34" charset="0"/>
              </a:rPr>
              <a:t>Turning staircase with two roof void storage cupboards. </a:t>
            </a:r>
          </a:p>
          <a:p>
            <a:r>
              <a:rPr lang="en-GB" sz="1000" dirty="0">
                <a:latin typeface="Helvetica" panose="020B0604020202020204" pitchFamily="34" charset="0"/>
                <a:cs typeface="Helvetica" panose="020B0604020202020204" pitchFamily="34" charset="0"/>
              </a:rPr>
              <a:t>Built-in airing cupboard housing hot water cylinder and shelving; hatch to roof; double glazed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 doors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ONE:</a:t>
            </a:r>
            <a:r>
              <a:rPr lang="en-GB" sz="1000" dirty="0">
                <a:latin typeface="Helvetica" panose="020B0604020202020204" pitchFamily="34" charset="0"/>
                <a:cs typeface="Helvetica" panose="020B0604020202020204" pitchFamily="34" charset="0"/>
              </a:rPr>
              <a:t> 4.95m x 4.47m (16'3" x 14'8") Double glazed dormer style window to rear aspect; radiator; walk-in double width wardrobe with shelving and handing space; door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ENSUITE SHOWER ROOM/WC:</a:t>
            </a:r>
            <a:r>
              <a:rPr lang="en-GB" sz="1000" dirty="0">
                <a:latin typeface="Helvetica" panose="020B0604020202020204" pitchFamily="34" charset="0"/>
                <a:cs typeface="Helvetica" panose="020B0604020202020204" pitchFamily="34" charset="0"/>
              </a:rPr>
              <a:t> 2.44m x 1.63m (8'0" x 5'4") White suite comprising a large walk-in shower cubicle with built-in shower head; low level WC; twin wash hand basins with mixer tap and tiled splashbacks; tiled floor; chrome </a:t>
            </a:r>
            <a:r>
              <a:rPr lang="en-GB" sz="1000" dirty="0" err="1">
                <a:latin typeface="Helvetica" panose="020B0604020202020204" pitchFamily="34" charset="0"/>
                <a:cs typeface="Helvetica" panose="020B0604020202020204" pitchFamily="34" charset="0"/>
              </a:rPr>
              <a:t>runged</a:t>
            </a:r>
            <a:r>
              <a:rPr lang="en-GB" sz="1000" dirty="0">
                <a:latin typeface="Helvetica" panose="020B0604020202020204" pitchFamily="34" charset="0"/>
                <a:cs typeface="Helvetica" panose="020B0604020202020204" pitchFamily="34" charset="0"/>
              </a:rPr>
              <a:t> radiator; double glazed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 down lighters; extractor fan; light with shaver socket.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TWO:</a:t>
            </a:r>
            <a:r>
              <a:rPr lang="en-GB" sz="1000" dirty="0">
                <a:latin typeface="Helvetica" panose="020B0604020202020204" pitchFamily="34" charset="0"/>
                <a:cs typeface="Helvetica" panose="020B0604020202020204" pitchFamily="34" charset="0"/>
              </a:rPr>
              <a:t> 4.8m x 3.84m (15'9" x 12'7") Double glazed window to rear aspect; open fronted wardrobe; radiator; door to:</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ENSUITE SHOWER ROOM/WC: </a:t>
            </a:r>
            <a:r>
              <a:rPr lang="en-GB" sz="1000" dirty="0">
                <a:latin typeface="Helvetica" panose="020B0604020202020204" pitchFamily="34" charset="0"/>
                <a:cs typeface="Helvetica" panose="020B0604020202020204" pitchFamily="34" charset="0"/>
              </a:rPr>
              <a:t>3.02m x 0.91m (9'11" x 3'0") White suite comprising oversized walk-in shower with full tiled surround and built-in shower unit; pedestal wash hand basin with mixer tap; low level WC; tiled floor; walls in half height tiled surround; white </a:t>
            </a:r>
            <a:r>
              <a:rPr lang="en-GB" sz="1000" dirty="0" err="1">
                <a:latin typeface="Helvetica" panose="020B0604020202020204" pitchFamily="34" charset="0"/>
                <a:cs typeface="Helvetica" panose="020B0604020202020204" pitchFamily="34" charset="0"/>
              </a:rPr>
              <a:t>runged</a:t>
            </a:r>
            <a:r>
              <a:rPr lang="en-GB" sz="1000" dirty="0">
                <a:latin typeface="Helvetica" panose="020B0604020202020204" pitchFamily="34" charset="0"/>
                <a:cs typeface="Helvetica" panose="020B0604020202020204" pitchFamily="34" charset="0"/>
              </a:rPr>
              <a:t> radiator; shaver point.</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3670236"/>
          </a:xfrm>
          <a:prstGeom prst="rect">
            <a:avLst/>
          </a:prstGeom>
          <a:noFill/>
        </p:spPr>
        <p:txBody>
          <a:bodyPr wrap="square" rtlCol="0">
            <a:spAutoFit/>
          </a:bodyPr>
          <a:lstStyle/>
          <a:p>
            <a:r>
              <a:rPr lang="en-GB" sz="1000" b="1" dirty="0">
                <a:latin typeface="Helvetica" panose="020B0604020202020204" pitchFamily="34" charset="0"/>
                <a:cs typeface="Helvetica" panose="020B0604020202020204" pitchFamily="34" charset="0"/>
              </a:rPr>
              <a:t>BEDROOM THREE: </a:t>
            </a:r>
            <a:r>
              <a:rPr lang="en-GB" sz="1000" dirty="0">
                <a:latin typeface="Helvetica" panose="020B0604020202020204" pitchFamily="34" charset="0"/>
                <a:cs typeface="Helvetica" panose="020B0604020202020204" pitchFamily="34" charset="0"/>
              </a:rPr>
              <a:t>3.76m x 3.56m (12'4" x 11'8") Dormer style double glazed window to rear aspect and double glazed window to side aspect;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BEDROOM FOUR: </a:t>
            </a:r>
            <a:r>
              <a:rPr lang="en-GB" sz="1000" dirty="0">
                <a:latin typeface="Helvetica" panose="020B0604020202020204" pitchFamily="34" charset="0"/>
                <a:cs typeface="Helvetica" panose="020B0604020202020204" pitchFamily="34" charset="0"/>
              </a:rPr>
              <a:t>2.97m x 2.77m (9'9" x 9'1") Double glazed window to side aspect; radiator; open fronted wardrobe.</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MAIN SHOWER ROOM/WC:</a:t>
            </a:r>
            <a:r>
              <a:rPr lang="en-GB" sz="1000" dirty="0">
                <a:latin typeface="Helvetica" panose="020B0604020202020204" pitchFamily="34" charset="0"/>
                <a:cs typeface="Helvetica" panose="020B0604020202020204" pitchFamily="34" charset="0"/>
              </a:rPr>
              <a:t> 3.05m x 1.65m (10'0" x 5'5") Oversized shower cubicle with built-in shower in full tiled surround; low level WC; twin wash hand basins in tiled surrounds both with mixer taps; double glazed </a:t>
            </a:r>
            <a:r>
              <a:rPr lang="en-GB" sz="1000" dirty="0" err="1">
                <a:latin typeface="Helvetica" panose="020B0604020202020204" pitchFamily="34" charset="0"/>
                <a:cs typeface="Helvetica" panose="020B0604020202020204" pitchFamily="34" charset="0"/>
              </a:rPr>
              <a:t>velux</a:t>
            </a:r>
            <a:r>
              <a:rPr lang="en-GB" sz="1000" dirty="0">
                <a:latin typeface="Helvetica" panose="020B0604020202020204" pitchFamily="34" charset="0"/>
                <a:cs typeface="Helvetica" panose="020B0604020202020204" pitchFamily="34" charset="0"/>
              </a:rPr>
              <a:t> window; fitted mirror; light with shaver point; down lighters; chrome </a:t>
            </a:r>
            <a:r>
              <a:rPr lang="en-GB" sz="1000" dirty="0" err="1">
                <a:latin typeface="Helvetica" panose="020B0604020202020204" pitchFamily="34" charset="0"/>
                <a:cs typeface="Helvetica" panose="020B0604020202020204" pitchFamily="34" charset="0"/>
              </a:rPr>
              <a:t>runged</a:t>
            </a:r>
            <a:r>
              <a:rPr lang="en-GB" sz="1000" dirty="0">
                <a:latin typeface="Helvetica" panose="020B0604020202020204" pitchFamily="34" charset="0"/>
                <a:cs typeface="Helvetica" panose="020B0604020202020204" pitchFamily="34" charset="0"/>
              </a:rPr>
              <a:t> radiator.</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OUTSIDE: </a:t>
            </a:r>
            <a:r>
              <a:rPr lang="en-GB" sz="1000" dirty="0">
                <a:latin typeface="Helvetica" panose="020B0604020202020204" pitchFamily="34" charset="0"/>
                <a:cs typeface="Helvetica" panose="020B0604020202020204" pitchFamily="34" charset="0"/>
              </a:rPr>
              <a:t>The property is approached via a shared private driveway which in turn leads onto the private driveway for this property via iron gates. The driveway is block paved providing parking for 2-3 cars. There is a </a:t>
            </a:r>
            <a:r>
              <a:rPr lang="en-GB" sz="1000" b="1" dirty="0">
                <a:latin typeface="Helvetica" panose="020B0604020202020204" pitchFamily="34" charset="0"/>
                <a:cs typeface="Helvetica" panose="020B0604020202020204" pitchFamily="34" charset="0"/>
              </a:rPr>
              <a:t>SIDE STORE:</a:t>
            </a:r>
            <a:r>
              <a:rPr lang="en-GB" sz="1000" dirty="0">
                <a:latin typeface="Helvetica" panose="020B0604020202020204" pitchFamily="34" charset="0"/>
                <a:cs typeface="Helvetica" panose="020B0604020202020204" pitchFamily="34" charset="0"/>
              </a:rPr>
              <a:t> 5.79m x 1.88m (19'0" x 6'2") with double glazed doors to front and rear. An iron gate gives access around the side of the property to the rear garden.</a:t>
            </a:r>
          </a:p>
          <a:p>
            <a:br>
              <a:rPr lang="en-GB" sz="1000" dirty="0">
                <a:latin typeface="Helvetica" panose="020B0604020202020204" pitchFamily="34" charset="0"/>
                <a:cs typeface="Helvetica" panose="020B0604020202020204" pitchFamily="34" charset="0"/>
              </a:rPr>
            </a:br>
            <a:r>
              <a:rPr lang="en-GB" sz="1000" dirty="0">
                <a:latin typeface="Helvetica" panose="020B0604020202020204" pitchFamily="34" charset="0"/>
                <a:cs typeface="Helvetica" panose="020B0604020202020204" pitchFamily="34" charset="0"/>
              </a:rPr>
              <a:t>The rear garden is a delight and has been landscaped by the current owners to provide low maintenance. Wall and fence enclosed southerly facing garden with an area of central lawn, paved patio and decked area; pergola with covered seating area.</a:t>
            </a:r>
            <a:br>
              <a:rPr lang="en-GB" sz="1000" dirty="0">
                <a:latin typeface="Helvetica" panose="020B0604020202020204" pitchFamily="34" charset="0"/>
                <a:cs typeface="Helvetica" panose="020B0604020202020204" pitchFamily="34" charset="0"/>
              </a:rPr>
            </a:br>
            <a:br>
              <a:rPr lang="en-GB" sz="1000" dirty="0">
                <a:latin typeface="Helvetica" panose="020B0604020202020204" pitchFamily="34" charset="0"/>
                <a:cs typeface="Helvetica" panose="020B0604020202020204" pitchFamily="34" charset="0"/>
              </a:rPr>
            </a:br>
            <a:r>
              <a:rPr lang="en-GB" sz="1000" b="1" dirty="0">
                <a:latin typeface="Helvetica" panose="020B0604020202020204" pitchFamily="34" charset="0"/>
                <a:cs typeface="Helvetica" panose="020B0604020202020204" pitchFamily="34" charset="0"/>
              </a:rPr>
              <a:t>GARAGE: </a:t>
            </a:r>
            <a:r>
              <a:rPr lang="en-GB" sz="1000" dirty="0">
                <a:latin typeface="Helvetica" panose="020B0604020202020204" pitchFamily="34" charset="0"/>
                <a:cs typeface="Helvetica" panose="020B0604020202020204" pitchFamily="34" charset="0"/>
              </a:rPr>
              <a:t>5.49m x 3.51m (18'0" x 11'6") Remote controlled roller door; opaque double glazed window to side; power and light connected.</a:t>
            </a:r>
          </a:p>
          <a:p>
            <a:br>
              <a:rPr lang="en-GB" sz="1000" dirty="0">
                <a:solidFill>
                  <a:srgbClr val="333333"/>
                </a:solidFill>
                <a:effectLst/>
                <a:latin typeface="Helvetica" panose="020B0604020202020204" pitchFamily="34" charset="0"/>
                <a:ea typeface="Times New Roman" panose="02020603050405020304" pitchFamily="18" charset="0"/>
                <a:cs typeface="Helvetica-Bold"/>
              </a:rPr>
            </a:br>
            <a:r>
              <a:rPr lang="en-GB" sz="1000" b="1" dirty="0">
                <a:solidFill>
                  <a:srgbClr val="333333"/>
                </a:solidFill>
                <a:effectLst/>
                <a:latin typeface="Helvetica" panose="020B0604020202020204" pitchFamily="34" charset="0"/>
                <a:ea typeface="Times New Roman" panose="02020603050405020304" pitchFamily="18" charset="0"/>
                <a:cs typeface="Helvetica-Bold"/>
              </a:rPr>
              <a:t>FLOOR PLAN:</a:t>
            </a:r>
            <a:endParaRPr lang="en-GB" sz="1250" dirty="0">
              <a:effectLst/>
              <a:latin typeface="Times New Roman" panose="02020603050405020304" pitchFamily="18" charset="0"/>
              <a:ea typeface="Times New Roman" panose="02020603050405020304" pitchFamily="18" charset="0"/>
            </a:endParaRPr>
          </a:p>
        </p:txBody>
      </p:sp>
      <p:pic>
        <p:nvPicPr>
          <p:cNvPr id="1026" name="Picture 2">
            <a:extLst>
              <a:ext uri="{FF2B5EF4-FFF2-40B4-BE49-F238E27FC236}">
                <a16:creationId xmlns:a16="http://schemas.microsoft.com/office/drawing/2014/main" id="{FBBBEF72-7A0D-ECEC-866C-EA88A43EF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6562" y="4687206"/>
            <a:ext cx="6007895" cy="515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1373</Words>
  <Application>Microsoft Office PowerPoint</Application>
  <PresentationFormat>Custom</PresentationFormat>
  <Paragraphs>23</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16</cp:revision>
  <cp:lastPrinted>2024-01-15T14:46:24Z</cp:lastPrinted>
  <dcterms:created xsi:type="dcterms:W3CDTF">2023-03-19T13:39:10Z</dcterms:created>
  <dcterms:modified xsi:type="dcterms:W3CDTF">2024-01-15T14:46:24Z</dcterms:modified>
</cp:coreProperties>
</file>