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13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Stunning Apartment Located Just Off Exmouth's Seafront With Parking, Garage And Excellent Sea Views</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Recently Refurbished To Exacting Standards • High Quality Open Plan Kitchen/Breakfast/Living Room • Sun Balcony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Double Bedrooms • Well Appointed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Double Glazed Windows • Ideal Permanent Or Holiday Retreat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Viewing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40257" y="176959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385,000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Share of F</a:t>
            </a:r>
            <a:r>
              <a:rPr lang="en-GB" sz="1200" dirty="0">
                <a:effectLst/>
                <a:latin typeface="HelveticaNeueLT-Roman"/>
                <a:ea typeface="Times New Roman" panose="02020603050405020304" pitchFamily="18" charset="0"/>
                <a:cs typeface="HelveticaNeueLT-Roman"/>
              </a:rPr>
              <a:t>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4 </a:t>
            </a:r>
            <a:r>
              <a:rPr lang="en-GB" dirty="0" err="1">
                <a:solidFill>
                  <a:srgbClr val="FFFFFF"/>
                </a:solidFill>
                <a:latin typeface="HelveticaNeueLT-Medium"/>
                <a:ea typeface="Times New Roman" panose="02020603050405020304" pitchFamily="18" charset="0"/>
              </a:rPr>
              <a:t>Applehayes</a:t>
            </a:r>
            <a:r>
              <a:rPr lang="en-GB" dirty="0">
                <a:solidFill>
                  <a:srgbClr val="FFFFFF"/>
                </a:solidFill>
                <a:latin typeface="HelveticaNeueLT-Medium"/>
                <a:ea typeface="Times New Roman" panose="02020603050405020304" pitchFamily="18" charset="0"/>
              </a:rPr>
              <a:t>, </a:t>
            </a:r>
            <a:r>
              <a:rPr lang="en-GB" dirty="0" err="1">
                <a:solidFill>
                  <a:srgbClr val="FFFFFF"/>
                </a:solidFill>
                <a:latin typeface="HelveticaNeueLT-Medium"/>
                <a:ea typeface="Times New Roman" panose="02020603050405020304" pitchFamily="18" charset="0"/>
              </a:rPr>
              <a:t>Maer</a:t>
            </a:r>
            <a:r>
              <a:rPr lang="en-GB" dirty="0">
                <a:solidFill>
                  <a:srgbClr val="FFFFFF"/>
                </a:solidFill>
                <a:latin typeface="HelveticaNeueLT-Medium"/>
                <a:ea typeface="Times New Roman" panose="02020603050405020304" pitchFamily="18" charset="0"/>
              </a:rPr>
              <a:t> Lane, Exmouth, EX8 2DD</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9C3833DD-E356-BB46-3EAA-66AA1F6E07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384" y="2586594"/>
            <a:ext cx="6392562" cy="44779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603793C0-F36D-3557-FD10-D14C99CF14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38" y="549925"/>
            <a:ext cx="3097510"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176AAC8F-27B1-1848-CD26-B80109BA26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1920"/>
            <a:ext cx="3159624" cy="24421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E51C66A0-9C77-A457-CDB7-652DDECCC5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097730"/>
            <a:ext cx="3111434"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089955BA-4501-8E43-D070-70A8D544658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69" y="3095684"/>
            <a:ext cx="3159623" cy="21817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689E78B8-5EB9-E81C-BA6A-A9CF534D88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1187" y="5379029"/>
            <a:ext cx="3094160" cy="22161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04614330-CD40-8F28-8B4F-6E11597281C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5952" y="5379029"/>
            <a:ext cx="3159623" cy="22161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879DD567-7A10-3EB9-F1D9-F40A4C8AE87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32425" y="7927846"/>
            <a:ext cx="2194040" cy="1346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218834"/>
          </a:xfrm>
          <a:prstGeom prst="rect">
            <a:avLst/>
          </a:prstGeom>
          <a:noFill/>
        </p:spPr>
        <p:txBody>
          <a:bodyPr wrap="square" rtlCol="0">
            <a:spAutoFit/>
          </a:bodyPr>
          <a:lstStyle/>
          <a:p>
            <a:pPr algn="ctr"/>
            <a:r>
              <a:rPr lang="en-GB" sz="1400" b="1" dirty="0">
                <a:solidFill>
                  <a:srgbClr val="333333"/>
                </a:solidFill>
                <a:effectLst/>
                <a:ea typeface="Times New Roman" panose="02020603050405020304" pitchFamily="18" charset="0"/>
                <a:cs typeface="Helvetica" panose="020B0604020202020204" pitchFamily="34" charset="0"/>
              </a:rPr>
              <a:t>4 </a:t>
            </a:r>
            <a:r>
              <a:rPr lang="en-GB" sz="1400" b="1" dirty="0" err="1">
                <a:solidFill>
                  <a:srgbClr val="333333"/>
                </a:solidFill>
                <a:effectLst/>
                <a:ea typeface="Times New Roman" panose="02020603050405020304" pitchFamily="18" charset="0"/>
                <a:cs typeface="Helvetica" panose="020B0604020202020204" pitchFamily="34" charset="0"/>
              </a:rPr>
              <a:t>Applehayes</a:t>
            </a:r>
            <a:r>
              <a:rPr lang="en-GB" sz="1400" b="1" dirty="0">
                <a:solidFill>
                  <a:srgbClr val="333333"/>
                </a:solidFill>
                <a:effectLst/>
                <a:ea typeface="Times New Roman" panose="02020603050405020304" pitchFamily="18" charset="0"/>
                <a:cs typeface="Helvetica" panose="020B0604020202020204" pitchFamily="34" charset="0"/>
              </a:rPr>
              <a:t>, </a:t>
            </a:r>
            <a:r>
              <a:rPr lang="en-GB" sz="1400" b="1" dirty="0" err="1">
                <a:solidFill>
                  <a:srgbClr val="333333"/>
                </a:solidFill>
                <a:effectLst/>
                <a:ea typeface="Times New Roman" panose="02020603050405020304" pitchFamily="18" charset="0"/>
                <a:cs typeface="Helvetica" panose="020B0604020202020204" pitchFamily="34" charset="0"/>
              </a:rPr>
              <a:t>Maer</a:t>
            </a:r>
            <a:r>
              <a:rPr lang="en-GB" sz="1400" b="1" dirty="0">
                <a:solidFill>
                  <a:srgbClr val="333333"/>
                </a:solidFill>
                <a:effectLst/>
                <a:ea typeface="Times New Roman" panose="02020603050405020304" pitchFamily="18" charset="0"/>
                <a:cs typeface="Helvetica" panose="020B0604020202020204" pitchFamily="34" charset="0"/>
              </a:rPr>
              <a:t> Lane, Exmouth, EX8 2</a:t>
            </a:r>
            <a:r>
              <a:rPr lang="en-GB" sz="1400" b="1" dirty="0">
                <a:solidFill>
                  <a:srgbClr val="333333"/>
                </a:solidFill>
                <a:ea typeface="Times New Roman" panose="02020603050405020304" pitchFamily="18" charset="0"/>
                <a:cs typeface="Helvetica" panose="020B0604020202020204" pitchFamily="34" charset="0"/>
              </a:rPr>
              <a:t>DD</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Communal entrance with stairs to FIRST FLOOR LANDING. Private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err="1">
                <a:latin typeface="Helvetica" panose="020B0604020202020204" pitchFamily="34" charset="0"/>
                <a:cs typeface="Helvetica" panose="020B0604020202020204" pitchFamily="34" charset="0"/>
              </a:rPr>
              <a:t>Kardean</a:t>
            </a:r>
            <a:r>
              <a:rPr lang="en-GB" sz="1250" dirty="0">
                <a:latin typeface="Helvetica" panose="020B0604020202020204" pitchFamily="34" charset="0"/>
                <a:cs typeface="Helvetica" panose="020B0604020202020204" pitchFamily="34" charset="0"/>
              </a:rPr>
              <a:t> flooring; radiator; recess ceiling LED spotlighting; cupboard with plumbing for an automatic washing machine; coats cupboard with led 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OPEN PLAN KITCHEN/BREAKFAST/LIVING ROOM: </a:t>
            </a:r>
            <a:r>
              <a:rPr lang="en-GB" sz="1250" dirty="0">
                <a:latin typeface="Helvetica" panose="020B0604020202020204" pitchFamily="34" charset="0"/>
                <a:cs typeface="Helvetica" panose="020B0604020202020204" pitchFamily="34" charset="0"/>
              </a:rPr>
              <a:t>6.58m x 5.44m (21'7" x 17'10") A stunning high quality open plan room.</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AREA: </a:t>
            </a:r>
            <a:r>
              <a:rPr lang="en-GB" sz="1250" dirty="0">
                <a:latin typeface="Helvetica" panose="020B0604020202020204" pitchFamily="34" charset="0"/>
                <a:cs typeface="Helvetica" panose="020B0604020202020204" pitchFamily="34" charset="0"/>
              </a:rPr>
              <a:t>Comprising range of quartz stone worktop surfaces incorporating breakfast bar area with down lighters over and sink unit with mixer tap; induction hob with extractor over and built-in oven below; wall mounted cupboards with concealed lighting under; radiator; space for fridge freezer; double glazed window to front aspect with sea views; recess ceiling LED spotlighting.</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AREA:</a:t>
            </a:r>
            <a:r>
              <a:rPr lang="en-GB" sz="1250" dirty="0">
                <a:latin typeface="Helvetica" panose="020B0604020202020204" pitchFamily="34" charset="0"/>
                <a:cs typeface="Helvetica" panose="020B0604020202020204" pitchFamily="34" charset="0"/>
              </a:rPr>
              <a:t> Radiator; LED spotlighting and down lighters over dining area; radiator; sliding double glazed patio door to BALCONY with sea views; </a:t>
            </a:r>
            <a:r>
              <a:rPr lang="en-GB" sz="1250" dirty="0" err="1">
                <a:latin typeface="Helvetica" panose="020B0604020202020204" pitchFamily="34" charset="0"/>
                <a:cs typeface="Helvetica" panose="020B0604020202020204" pitchFamily="34" charset="0"/>
              </a:rPr>
              <a:t>Kardean</a:t>
            </a:r>
            <a:r>
              <a:rPr lang="en-GB" sz="1250" dirty="0">
                <a:latin typeface="Helvetica" panose="020B0604020202020204" pitchFamily="34" charset="0"/>
                <a:cs typeface="Helvetica" panose="020B0604020202020204" pitchFamily="34" charset="0"/>
              </a:rPr>
              <a:t> flooring throughout.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4.09m x 3.48m (13'5" x 11'5") Double glazed tilt &amp; turn window to rear aspect; </a:t>
            </a:r>
            <a:r>
              <a:rPr lang="en-GB" sz="1250" dirty="0" err="1">
                <a:latin typeface="Helvetica" panose="020B0604020202020204" pitchFamily="34" charset="0"/>
                <a:cs typeface="Helvetica" panose="020B0604020202020204" pitchFamily="34" charset="0"/>
              </a:rPr>
              <a:t>Kardean</a:t>
            </a:r>
            <a:r>
              <a:rPr lang="en-GB" sz="1250" dirty="0">
                <a:latin typeface="Helvetica" panose="020B0604020202020204" pitchFamily="34" charset="0"/>
                <a:cs typeface="Helvetica" panose="020B0604020202020204" pitchFamily="34" charset="0"/>
              </a:rPr>
              <a:t> flooring;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3.51m x 3.35m (11'6" x 11'0") Radiator; </a:t>
            </a:r>
            <a:r>
              <a:rPr lang="en-GB" sz="1250" dirty="0" err="1">
                <a:latin typeface="Helvetica" panose="020B0604020202020204" pitchFamily="34" charset="0"/>
                <a:cs typeface="Helvetica" panose="020B0604020202020204" pitchFamily="34" charset="0"/>
              </a:rPr>
              <a:t>Kardean</a:t>
            </a:r>
            <a:r>
              <a:rPr lang="en-GB" sz="1250" dirty="0">
                <a:latin typeface="Helvetica" panose="020B0604020202020204" pitchFamily="34" charset="0"/>
                <a:cs typeface="Helvetica" panose="020B0604020202020204" pitchFamily="34" charset="0"/>
              </a:rPr>
              <a:t> flooring; built-in wardrobes with sliding mirror effect doors; double glazed tilt &amp; turn window to rear aspect.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 </a:t>
            </a:r>
            <a:r>
              <a:rPr lang="en-GB" sz="1250" dirty="0">
                <a:latin typeface="Helvetica" panose="020B0604020202020204" pitchFamily="34" charset="0"/>
                <a:cs typeface="Helvetica" panose="020B0604020202020204" pitchFamily="34" charset="0"/>
              </a:rPr>
              <a:t>2.84m x 2.01m (9'4" x 6'7") Stylish quality suite with shower area with splash screen; fixed rainfall shower head hose and detachable hose; wall mounted vanity wash hand basin with drawer unit beneath with mirror over in integrated light; WC with concealed cistern with push button flush; chrome heated towel rail; attractive tiling to splash prone areas; </a:t>
            </a:r>
            <a:r>
              <a:rPr lang="en-GB" sz="1250" dirty="0" err="1">
                <a:latin typeface="Helvetica" panose="020B0604020202020204" pitchFamily="34" charset="0"/>
                <a:cs typeface="Helvetica" panose="020B0604020202020204" pitchFamily="34" charset="0"/>
              </a:rPr>
              <a:t>color</a:t>
            </a:r>
            <a:r>
              <a:rPr lang="en-GB" sz="1250" dirty="0">
                <a:latin typeface="Helvetica" panose="020B0604020202020204" pitchFamily="34" charset="0"/>
                <a:cs typeface="Helvetica" panose="020B0604020202020204" pitchFamily="34" charset="0"/>
              </a:rPr>
              <a:t> co-ordinated tiled floor; LED ceiling spotlighting; large double glazed tilt &amp; turn window with pattern glass; ceiling extractor fan; electric underfloor heating.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err="1">
                <a:latin typeface="Helvetica" panose="020B0604020202020204" pitchFamily="34" charset="0"/>
                <a:cs typeface="Helvetica" panose="020B0604020202020204" pitchFamily="34" charset="0"/>
              </a:rPr>
              <a:t>Applehayes</a:t>
            </a:r>
            <a:r>
              <a:rPr lang="en-GB" sz="1250" dirty="0">
                <a:latin typeface="Helvetica" panose="020B0604020202020204" pitchFamily="34" charset="0"/>
                <a:cs typeface="Helvetica" panose="020B0604020202020204" pitchFamily="34" charset="0"/>
              </a:rPr>
              <a:t> is set in beautifully tended and extensive communal gardens to both the front and rear of the building. Located to the rear of the building, apartment 4 benefits from a garage in a block. There is also a communal drying area which is well screened by Conifer hedging.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TENURE AND OUTGOINGS: </a:t>
            </a:r>
            <a:r>
              <a:rPr lang="en-GB" sz="1250" dirty="0">
                <a:latin typeface="Helvetica" panose="020B0604020202020204" pitchFamily="34" charset="0"/>
                <a:cs typeface="Helvetica" panose="020B0604020202020204" pitchFamily="34" charset="0"/>
              </a:rPr>
              <a:t>The property is held on a 999 year lease and benefits from an equal share of the freehold. Service charges to be confirmed.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AGENTS NOTE: </a:t>
            </a:r>
            <a:r>
              <a:rPr lang="en-GB" sz="1250" dirty="0">
                <a:latin typeface="Helvetica" panose="020B0604020202020204" pitchFamily="34" charset="0"/>
                <a:cs typeface="Helvetica" panose="020B0604020202020204" pitchFamily="34" charset="0"/>
              </a:rPr>
              <a:t>No holiday lets permitted.</a:t>
            </a:r>
            <a:br>
              <a:rPr lang="en-GB" sz="1260" dirty="0">
                <a:latin typeface="Helvetica" panose="020B0604020202020204" pitchFamily="34" charset="0"/>
                <a:cs typeface="Helvetica" panose="020B0604020202020204" pitchFamily="34" charset="0"/>
              </a:rPr>
            </a:br>
            <a:br>
              <a:rPr lang="en-GB" sz="1260" dirty="0">
                <a:latin typeface="Helvetica" panose="020B0604020202020204" pitchFamily="34" charset="0"/>
                <a:cs typeface="Helvetica" panose="020B0604020202020204" pitchFamily="34" charset="0"/>
              </a:rPr>
            </a:br>
            <a:br>
              <a:rPr lang="en-GB" sz="1260" dirty="0">
                <a:latin typeface="Helvetica" panose="020B0604020202020204" pitchFamily="34" charset="0"/>
                <a:cs typeface="Helvetica" panose="020B0604020202020204" pitchFamily="34" charset="0"/>
              </a:rPr>
            </a:br>
            <a:endParaRPr lang="en-GB" sz="126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6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823285D7-9111-B00B-8BF8-0687D5D1E6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547" y="1367719"/>
            <a:ext cx="5703275" cy="8312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736</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2024-04-02T09:54:34Z</cp:lastPrinted>
  <dcterms:created xsi:type="dcterms:W3CDTF">2023-03-19T13:39:10Z</dcterms:created>
  <dcterms:modified xsi:type="dcterms:W3CDTF">2024-04-03T08:46:51Z</dcterms:modified>
</cp:coreProperties>
</file>