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4" d="100"/>
          <a:sy n="54" d="100"/>
        </p:scale>
        <p:origin x="1668"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5/9/2024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Well Presented Three Bedroom Semi-Detached House Situated In A Popular Location Close To Amenities With Excellent Conservatory Extension And Enclosed Rear Garden</a:t>
            </a:r>
          </a:p>
          <a:p>
            <a:pPr algn="ctr">
              <a:lnSpc>
                <a:spcPct val="127000"/>
              </a:lnSpc>
            </a:pPr>
            <a:endParaRPr lang="en-GB" sz="140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Lounge • Modern Open Plan Kitchen/Dining Room • Conservatory Extension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Three Bedrooms • Modern Bathroom/WC • Useful Boarded Attic With Velux Window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Gas Central Heating • Double Glazed Windows • Ample Parking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Car Port &amp; Garage/Store • No Onward Chain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309,950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53 Hollymount Close, Exmouth, EX8 5PQ</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3" name="Picture 4">
            <a:extLst>
              <a:ext uri="{FF2B5EF4-FFF2-40B4-BE49-F238E27FC236}">
                <a16:creationId xmlns:a16="http://schemas.microsoft.com/office/drawing/2014/main" id="{B772D258-64CE-849D-0AD7-3B3292246470}"/>
              </a:ext>
            </a:extLst>
          </p:cNvPr>
          <p:cNvPicPr>
            <a:picLocks noChangeAspect="1" noChangeArrowheads="1"/>
          </p:cNvPicPr>
          <p:nvPr/>
        </p:nvPicPr>
        <p:blipFill>
          <a:blip r:embed="rId4"/>
          <a:srcRect/>
          <a:stretch/>
        </p:blipFill>
        <p:spPr bwMode="auto">
          <a:xfrm>
            <a:off x="653912" y="615431"/>
            <a:ext cx="3226346" cy="23302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7DB67736-BBA1-A5D7-F37B-9C1645D4828A}"/>
              </a:ext>
            </a:extLst>
          </p:cNvPr>
          <p:cNvPicPr>
            <a:picLocks noChangeAspect="1" noChangeArrowheads="1"/>
          </p:cNvPicPr>
          <p:nvPr/>
        </p:nvPicPr>
        <p:blipFill>
          <a:blip r:embed="rId5"/>
          <a:srcRect/>
          <a:stretch/>
        </p:blipFill>
        <p:spPr bwMode="auto">
          <a:xfrm>
            <a:off x="3965698" y="581536"/>
            <a:ext cx="3107056" cy="23967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09D0CCEA-550D-79A9-AC58-1DF5E688C773}"/>
              </a:ext>
            </a:extLst>
          </p:cNvPr>
          <p:cNvPicPr>
            <a:picLocks noChangeAspect="1" noChangeArrowheads="1"/>
          </p:cNvPicPr>
          <p:nvPr/>
        </p:nvPicPr>
        <p:blipFill>
          <a:blip r:embed="rId6"/>
          <a:srcRect/>
          <a:stretch/>
        </p:blipFill>
        <p:spPr bwMode="auto">
          <a:xfrm>
            <a:off x="653912" y="3110766"/>
            <a:ext cx="3226346" cy="22581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76B20A57-06BE-2C51-43C5-2805DCEC052B}"/>
              </a:ext>
            </a:extLst>
          </p:cNvPr>
          <p:cNvPicPr>
            <a:picLocks noChangeAspect="1" noChangeArrowheads="1"/>
          </p:cNvPicPr>
          <p:nvPr/>
        </p:nvPicPr>
        <p:blipFill>
          <a:blip r:embed="rId7"/>
          <a:srcRect/>
          <a:stretch/>
        </p:blipFill>
        <p:spPr bwMode="auto">
          <a:xfrm>
            <a:off x="3965698" y="3110767"/>
            <a:ext cx="3107056" cy="22581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75AEFD4-6C03-9B77-EDA9-E16EA2222C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576" y="7919663"/>
            <a:ext cx="2207511" cy="16453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05D20240-7662-20CA-AB52-07C3B064B8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1270" y="2618655"/>
            <a:ext cx="6354831" cy="44687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01DE22F-0F5B-11B9-A8D0-2BD70BDCA0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3912" y="5480356"/>
            <a:ext cx="3226346" cy="22331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F22310A-74E4-87FD-2D6A-A63F6D7AC80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1332" y="5480355"/>
            <a:ext cx="3111422" cy="223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405038"/>
          </a:xfrm>
          <a:prstGeom prst="rect">
            <a:avLst/>
          </a:prstGeom>
          <a:noFill/>
        </p:spPr>
        <p:txBody>
          <a:bodyPr wrap="square" rtlCol="0">
            <a:spAutoFit/>
          </a:bodyPr>
          <a:lstStyle/>
          <a:p>
            <a:pPr algn="ctr"/>
            <a:r>
              <a:rPr lang="en-GB" sz="1400" b="1" dirty="0">
                <a:solidFill>
                  <a:srgbClr val="333333"/>
                </a:solidFill>
                <a:effectLst/>
                <a:ea typeface="Times New Roman" panose="02020603050405020304" pitchFamily="18" charset="0"/>
                <a:cs typeface="Helvetica" panose="020B0604020202020204" pitchFamily="34" charset="0"/>
              </a:rPr>
              <a:t>53 Hollymount Close, Exmouth, EX8 5PQ</a:t>
            </a:r>
            <a:endParaRPr lang="en-GB" sz="1200" dirty="0">
              <a:solidFill>
                <a:srgbClr val="333333"/>
              </a:solidFill>
              <a:effectLst/>
              <a:ea typeface="Times New Roman" panose="02020603050405020304" pitchFamily="18" charset="0"/>
              <a:cs typeface="Helvetica" panose="020B0604020202020204" pitchFamily="34" charset="0"/>
            </a:endParaRPr>
          </a:p>
          <a:p>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THE ACCOMMODATION COMPRISES:</a:t>
            </a:r>
            <a:r>
              <a:rPr lang="en-GB" sz="1250" dirty="0">
                <a:latin typeface="Helvetica" panose="020B0604020202020204" pitchFamily="34" charset="0"/>
                <a:cs typeface="Helvetica" panose="020B0604020202020204" pitchFamily="34" charset="0"/>
              </a:rPr>
              <a:t> uPVC double glazed front door with patterned glass window inset giving access to the:</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ENTRANCE HALLWAY: </a:t>
            </a:r>
            <a:r>
              <a:rPr lang="en-GB" sz="1250" dirty="0">
                <a:latin typeface="Helvetica" panose="020B0604020202020204" pitchFamily="34" charset="0"/>
                <a:cs typeface="Helvetica" panose="020B0604020202020204" pitchFamily="34" charset="0"/>
              </a:rPr>
              <a:t>With stairs rising to the first floor; radiator housed in feature radiator cover; opening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LOUNGE:</a:t>
            </a:r>
            <a:r>
              <a:rPr lang="en-GB" sz="1250" dirty="0">
                <a:latin typeface="Helvetica" panose="020B0604020202020204" pitchFamily="34" charset="0"/>
                <a:cs typeface="Helvetica" panose="020B0604020202020204" pitchFamily="34" charset="0"/>
              </a:rPr>
              <a:t> 4.01m x 3.73m (13'2" x 12'3") uPVC double glazed window to front aspect; uPVC double glazed picture window with patterned glass; radiator; dado rail; television point; access to understairs storage cupboard; part glazed double doors opening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KITCHEN/DINING ROOM: </a:t>
            </a:r>
            <a:r>
              <a:rPr lang="en-GB" sz="1250" dirty="0">
                <a:latin typeface="Helvetica" panose="020B0604020202020204" pitchFamily="34" charset="0"/>
                <a:cs typeface="Helvetica" panose="020B0604020202020204" pitchFamily="34" charset="0"/>
              </a:rPr>
              <a:t>4.78m x 3.3m (15'8" x 10'10") A spacious open plan room fitted with a range of gloss finished patterned worktop surfaces incorporating a breakfast bar area with matching splashbacks and tiled surrounds; single drainer sink unit with chrome mixer tap over; range of base cupboards, drawer units, integrated dishwasher, fridge and freezer beneath; inset five ring gas hob with stainless steel chimney style extractor hood over with light; built-in oven with cupboards above and below; two wall units at eye-level with concealed lighting beneath and adjoining display shelving; radiator; wall mounted gas boiler providing domestic hot water and gas central heating; good size serving hatch opening to the conservatory; uPVC double glazed window to side aspect. From the dining area there is an opening which gives access to the conservatory extension.</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CONSERVATORY: </a:t>
            </a:r>
            <a:r>
              <a:rPr lang="en-GB" sz="1250" dirty="0">
                <a:latin typeface="Helvetica" panose="020B0604020202020204" pitchFamily="34" charset="0"/>
                <a:cs typeface="Helvetica" panose="020B0604020202020204" pitchFamily="34" charset="0"/>
              </a:rPr>
              <a:t>4.27m x 2.39m (14'0" x 7'10") A fine addition to the accommodation with stripped wood flooring; radiator; range of power sockets; wall lighting; uPVC double glazed window overlooking the rear garden; uPVC double glazed double doors opening onto the rear garden; additional uPVC double glazed doors to side aspect.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FIRST FLOOR LANDING: </a:t>
            </a:r>
            <a:r>
              <a:rPr lang="en-GB" sz="1250" dirty="0">
                <a:latin typeface="Helvetica" panose="020B0604020202020204" pitchFamily="34" charset="0"/>
                <a:cs typeface="Helvetica" panose="020B0604020202020204" pitchFamily="34" charset="0"/>
              </a:rPr>
              <a:t>With access via wooden foldaway loft ladder to boarded roof space with </a:t>
            </a:r>
            <a:r>
              <a:rPr lang="en-GB" sz="1250" dirty="0" err="1">
                <a:latin typeface="Helvetica" panose="020B0604020202020204" pitchFamily="34" charset="0"/>
                <a:cs typeface="Helvetica" panose="020B0604020202020204" pitchFamily="34" charset="0"/>
              </a:rPr>
              <a:t>velux</a:t>
            </a:r>
            <a:r>
              <a:rPr lang="en-GB" sz="1250" dirty="0">
                <a:latin typeface="Helvetica" panose="020B0604020202020204" pitchFamily="34" charset="0"/>
                <a:cs typeface="Helvetica" panose="020B0604020202020204" pitchFamily="34" charset="0"/>
              </a:rPr>
              <a:t> window; uPVC double glazed window to side aspect; dado rail.</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ONE:</a:t>
            </a:r>
            <a:r>
              <a:rPr lang="en-GB" sz="1250" dirty="0">
                <a:latin typeface="Helvetica" panose="020B0604020202020204" pitchFamily="34" charset="0"/>
                <a:cs typeface="Helvetica" panose="020B0604020202020204" pitchFamily="34" charset="0"/>
              </a:rPr>
              <a:t> 4.14m x 2.67m (13'7" x 8'9") uPVC double glazed window to front aspect; radiator; television point; fitted range of built-in furniture which includes chest of drawers, range of wardrobes, storage cupboards and dressing table area.</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TWO: </a:t>
            </a:r>
            <a:r>
              <a:rPr lang="en-GB" sz="1250" dirty="0">
                <a:latin typeface="Helvetica" panose="020B0604020202020204" pitchFamily="34" charset="0"/>
                <a:cs typeface="Helvetica" panose="020B0604020202020204" pitchFamily="34" charset="0"/>
              </a:rPr>
              <a:t>2.77m x 2.77m (9'1" x 9'1") uPVC double glaze window to rear aspect; radiator; built-in single wardrobe with clothes rail and shelving.</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THREE:</a:t>
            </a:r>
            <a:r>
              <a:rPr lang="en-GB" sz="1250" dirty="0">
                <a:latin typeface="Helvetica" panose="020B0604020202020204" pitchFamily="34" charset="0"/>
                <a:cs typeface="Helvetica" panose="020B0604020202020204" pitchFamily="34" charset="0"/>
              </a:rPr>
              <a:t> 3.1m x 1.96m (10'2" x 6'5") maximum overall measurement. uPVC double glazed window to front aspect; radiator; fitted wardrobe over stairwell recess with clothes rail and shelving.</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BATHROOM/WC: </a:t>
            </a:r>
            <a:r>
              <a:rPr lang="en-GB" sz="1250" dirty="0">
                <a:latin typeface="Helvetica" panose="020B0604020202020204" pitchFamily="34" charset="0"/>
                <a:cs typeface="Helvetica" panose="020B0604020202020204" pitchFamily="34" charset="0"/>
              </a:rPr>
              <a:t>Comprising of a modern suite with bath with over shower and shower splash screen; pedestal wash hand basin; WC with dual push button flush; attractive tiling to splash prone areas; chrome heated towel rail; light/shaver socket; uPVC double glazed window with patterned glass.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9441046"/>
          </a:xfrm>
          <a:prstGeom prst="rect">
            <a:avLst/>
          </a:prstGeom>
          <a:noFill/>
        </p:spPr>
        <p:txBody>
          <a:bodyPr wrap="square" rtlCol="0">
            <a:spAutoFit/>
          </a:bodyPr>
          <a:lstStyle/>
          <a:p>
            <a:r>
              <a:rPr lang="en-GB" sz="1250" b="1" dirty="0">
                <a:latin typeface="Helvetica" panose="020B0604020202020204" pitchFamily="34" charset="0"/>
                <a:cs typeface="Helvetica" panose="020B0604020202020204" pitchFamily="34" charset="0"/>
              </a:rPr>
              <a:t>OUTSIDE: </a:t>
            </a:r>
            <a:r>
              <a:rPr lang="en-GB" sz="1250" dirty="0">
                <a:latin typeface="Helvetica" panose="020B0604020202020204" pitchFamily="34" charset="0"/>
                <a:cs typeface="Helvetica" panose="020B0604020202020204" pitchFamily="34" charset="0"/>
              </a:rPr>
              <a:t>To the front of the property the garden is adapted to provide ample additional off-road parking with a raised decked area directly to the front of the property. A driveway provides further off-road parking with electric roller up and over door leading to a </a:t>
            </a:r>
            <a:r>
              <a:rPr lang="en-GB" sz="1250" b="1" dirty="0">
                <a:latin typeface="Helvetica" panose="020B0604020202020204" pitchFamily="34" charset="0"/>
                <a:cs typeface="Helvetica" panose="020B0604020202020204" pitchFamily="34" charset="0"/>
              </a:rPr>
              <a:t>CARPORT/DRYING AREA</a:t>
            </a:r>
            <a:r>
              <a:rPr lang="en-GB" sz="1250" dirty="0">
                <a:latin typeface="Helvetica" panose="020B0604020202020204" pitchFamily="34" charset="0"/>
                <a:cs typeface="Helvetica" panose="020B0604020202020204" pitchFamily="34" charset="0"/>
              </a:rPr>
              <a:t> with outside cold water tap. This area in turn leads through a </a:t>
            </a:r>
            <a:r>
              <a:rPr lang="en-GB" sz="1250" b="1" dirty="0">
                <a:latin typeface="Helvetica" panose="020B0604020202020204" pitchFamily="34" charset="0"/>
                <a:cs typeface="Helvetica" panose="020B0604020202020204" pitchFamily="34" charset="0"/>
              </a:rPr>
              <a:t>GARAGE/STORE</a:t>
            </a:r>
            <a:r>
              <a:rPr lang="en-GB" sz="1250" dirty="0">
                <a:latin typeface="Helvetica" panose="020B0604020202020204" pitchFamily="34" charset="0"/>
                <a:cs typeface="Helvetica" panose="020B0604020202020204" pitchFamily="34" charset="0"/>
              </a:rPr>
              <a:t>. The rear garden is fully enclosed with an area laid to artificial lawn.</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GARAGE/STORE: </a:t>
            </a:r>
            <a:r>
              <a:rPr lang="en-GB" sz="1250" dirty="0">
                <a:latin typeface="Helvetica" panose="020B0604020202020204" pitchFamily="34" charset="0"/>
                <a:cs typeface="Helvetica" panose="020B0604020202020204" pitchFamily="34" charset="0"/>
              </a:rPr>
              <a:t>5.59m x 2.72m (18'4" x 8'11") With up and over door; power and light connected.</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r>
              <a:rPr lang="en-GB" sz="125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7789D579-6991-3F78-02D1-87F6828CD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903" y="3104706"/>
            <a:ext cx="6508129" cy="6125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TotalTime>
  <Words>922</Words>
  <Application>Microsoft Office PowerPoint</Application>
  <PresentationFormat>Custom</PresentationFormat>
  <Paragraphs>89</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21</cp:revision>
  <cp:lastPrinted>2024-05-09T16:45:11Z</cp:lastPrinted>
  <dcterms:created xsi:type="dcterms:W3CDTF">2023-03-19T13:39:10Z</dcterms:created>
  <dcterms:modified xsi:type="dcterms:W3CDTF">2024-05-09T16:45:18Z</dcterms:modified>
</cp:coreProperties>
</file>