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57" d="100"/>
          <a:sy n="57" d="100"/>
        </p:scale>
        <p:origin x="1518" y="72"/>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4/9/2024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4/9/2024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4/9/2024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4/9/2024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4/9/2024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4/9/2024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4/9/2024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b="1" dirty="0">
                <a:solidFill>
                  <a:srgbClr val="0070C0"/>
                </a:solidFill>
                <a:latin typeface="Helvetica" panose="020B0604020202020204" pitchFamily="34" charset="0"/>
                <a:cs typeface="Helvetica" panose="020B0604020202020204" pitchFamily="34" charset="0"/>
              </a:rPr>
              <a:t>A Well Presented Three Bedroom Detached Bungalow With Level Garden, Driveway &amp; Garage</a:t>
            </a:r>
          </a:p>
          <a:p>
            <a:pPr algn="ctr">
              <a:lnSpc>
                <a:spcPct val="127000"/>
              </a:lnSpc>
            </a:pPr>
            <a:endParaRPr lang="en-GB" sz="1400" b="1" dirty="0">
              <a:solidFill>
                <a:srgbClr val="0070C0"/>
              </a:solidFill>
              <a:latin typeface="Helvetica" panose="020B0604020202020204" pitchFamily="34" charset="0"/>
              <a:cs typeface="Helvetica" panose="020B0604020202020204" pitchFamily="34" charset="0"/>
            </a:endParaRPr>
          </a:p>
          <a:p>
            <a:pPr algn="ctr">
              <a:lnSpc>
                <a:spcPct val="127000"/>
              </a:lnSpc>
            </a:pPr>
            <a:r>
              <a:rPr lang="en-GB" sz="1400" dirty="0">
                <a:solidFill>
                  <a:srgbClr val="000000"/>
                </a:solidFill>
                <a:effectLst/>
                <a:latin typeface="Helvetica" panose="020B0604020202020204" pitchFamily="34" charset="0"/>
                <a:ea typeface="Times New Roman" panose="02020603050405020304" pitchFamily="18" charset="0"/>
                <a:cs typeface="Helvetica" panose="020B0604020202020204" pitchFamily="34" charset="0"/>
              </a:rPr>
              <a:t>Reception Hall • Lounge/Dining Room • Modern Kitchen/Breakfast Room • </a:t>
            </a:r>
            <a:endParaRPr lang="en-GB" sz="1400" dirty="0">
              <a:effectLst/>
              <a:latin typeface="Helvetica" panose="020B0604020202020204" pitchFamily="34" charset="0"/>
              <a:ea typeface="Times New Roman" panose="02020603050405020304" pitchFamily="18" charset="0"/>
              <a:cs typeface="Helvetica" panose="020B0604020202020204" pitchFamily="34" charset="0"/>
            </a:endParaRPr>
          </a:p>
          <a:p>
            <a:pPr algn="ctr">
              <a:lnSpc>
                <a:spcPct val="127000"/>
              </a:lnSpc>
            </a:pPr>
            <a:r>
              <a:rPr lang="en-GB" sz="1400" dirty="0">
                <a:solidFill>
                  <a:srgbClr val="000000"/>
                </a:solidFill>
                <a:effectLst/>
                <a:latin typeface="Helvetica" panose="020B0604020202020204" pitchFamily="34" charset="0"/>
                <a:ea typeface="Times New Roman" panose="02020603050405020304" pitchFamily="18" charset="0"/>
                <a:cs typeface="Helvetica" panose="020B0604020202020204" pitchFamily="34" charset="0"/>
              </a:rPr>
              <a:t>Three Bedrooms • En-Suite Cloakroom/WC • Some Newly Laid Floor Coverings •Shower Room/WC • Insulated Studio/Summerhouse • Gas Central Heating &amp; Double Glazed Windows  •</a:t>
            </a:r>
            <a:r>
              <a:rPr lang="en-GB" sz="1400" dirty="0">
                <a:solidFill>
                  <a:srgbClr val="000000"/>
                </a:solidFill>
                <a:latin typeface="Helvetica" panose="020B0604020202020204" pitchFamily="34" charset="0"/>
                <a:ea typeface="Times New Roman" panose="02020603050405020304" pitchFamily="18" charset="0"/>
                <a:cs typeface="Helvetica" panose="020B0604020202020204" pitchFamily="34" charset="0"/>
              </a:rPr>
              <a:t> </a:t>
            </a:r>
            <a:r>
              <a:rPr lang="en-GB" sz="1400" dirty="0">
                <a:solidFill>
                  <a:srgbClr val="000000"/>
                </a:solidFill>
                <a:effectLst/>
                <a:latin typeface="Helvetica" panose="020B0604020202020204" pitchFamily="34" charset="0"/>
                <a:ea typeface="Times New Roman" panose="02020603050405020304" pitchFamily="18" charset="0"/>
                <a:cs typeface="Helvetica" panose="020B0604020202020204" pitchFamily="34" charset="0"/>
              </a:rPr>
              <a:t>No Onward Chain •</a:t>
            </a:r>
            <a:endParaRPr lang="en-GB" sz="1400" dirty="0">
              <a:effectLst/>
              <a:latin typeface="Helvetica" panose="020B0604020202020204" pitchFamily="34" charset="0"/>
              <a:ea typeface="Times New Roman" panose="02020603050405020304" pitchFamily="18" charset="0"/>
              <a:cs typeface="Helvetica" panose="020B0604020202020204" pitchFamily="34"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GUIDE PRICE</a:t>
            </a:r>
            <a:r>
              <a:rPr lang="en-GB" sz="1200" dirty="0">
                <a:solidFill>
                  <a:srgbClr val="0048FF"/>
                </a:solidFill>
                <a:effectLst/>
                <a:latin typeface="HelveticaNeueLT-Roman"/>
                <a:ea typeface="Times New Roman" panose="02020603050405020304" pitchFamily="18" charset="0"/>
                <a:cs typeface="HelveticaNeueLT-Roman"/>
              </a:rPr>
              <a:t> </a:t>
            </a:r>
            <a:r>
              <a:rPr lang="en-GB" sz="1900">
                <a:solidFill>
                  <a:srgbClr val="000000"/>
                </a:solidFill>
                <a:effectLst/>
                <a:latin typeface="HelveticaNeueLT-Roman"/>
                <a:ea typeface="Times New Roman" panose="02020603050405020304" pitchFamily="18" charset="0"/>
                <a:cs typeface="HelveticaNeueLT-Roman"/>
              </a:rPr>
              <a:t>£</a:t>
            </a:r>
            <a:r>
              <a:rPr lang="en-GB" sz="1900">
                <a:solidFill>
                  <a:srgbClr val="000000"/>
                </a:solidFill>
                <a:latin typeface="HelveticaNeueLT-Roman"/>
                <a:ea typeface="Times New Roman" panose="02020603050405020304" pitchFamily="18" charset="0"/>
                <a:cs typeface="HelveticaNeueLT-Roman"/>
              </a:rPr>
              <a:t>369,950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dirty="0">
                <a:solidFill>
                  <a:srgbClr val="FFFFFF"/>
                </a:solidFill>
                <a:latin typeface="HelveticaNeueLT-Medium"/>
                <a:ea typeface="Times New Roman" panose="02020603050405020304" pitchFamily="18" charset="0"/>
              </a:rPr>
              <a:t>26 Evergreen Close, Exmouth, EX8 4RR</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2" name="Picture 2">
            <a:extLst>
              <a:ext uri="{FF2B5EF4-FFF2-40B4-BE49-F238E27FC236}">
                <a16:creationId xmlns:a16="http://schemas.microsoft.com/office/drawing/2014/main" id="{C51B74BD-05E3-4F0D-1F6D-E57D1F767BF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46250" y="2596865"/>
            <a:ext cx="6336121" cy="445663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a:extLst>
              <a:ext uri="{FF2B5EF4-FFF2-40B4-BE49-F238E27FC236}">
                <a16:creationId xmlns:a16="http://schemas.microsoft.com/office/drawing/2014/main" id="{9FE05CF4-5336-5213-3B57-28DA71B60B8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8521" y="549924"/>
            <a:ext cx="3111435" cy="244415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a:extLst>
              <a:ext uri="{FF2B5EF4-FFF2-40B4-BE49-F238E27FC236}">
                <a16:creationId xmlns:a16="http://schemas.microsoft.com/office/drawing/2014/main" id="{07D075EB-01E4-D0B9-B149-3249A3588AC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8590" y="549925"/>
            <a:ext cx="3158105" cy="24441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a:extLst>
              <a:ext uri="{FF2B5EF4-FFF2-40B4-BE49-F238E27FC236}">
                <a16:creationId xmlns:a16="http://schemas.microsoft.com/office/drawing/2014/main" id="{E7270A0C-AA06-A71C-3362-3A44FD2BE98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6979" y="3119674"/>
            <a:ext cx="3111435" cy="216007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a:extLst>
              <a:ext uri="{FF2B5EF4-FFF2-40B4-BE49-F238E27FC236}">
                <a16:creationId xmlns:a16="http://schemas.microsoft.com/office/drawing/2014/main" id="{A18023ED-2945-E8FD-48D3-A6288A7C2D5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78590" y="3159448"/>
            <a:ext cx="3158105" cy="212029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a:extLst>
              <a:ext uri="{FF2B5EF4-FFF2-40B4-BE49-F238E27FC236}">
                <a16:creationId xmlns:a16="http://schemas.microsoft.com/office/drawing/2014/main" id="{6E23CEC2-056A-82B6-4965-708C04D7EB6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31781" y="5405349"/>
            <a:ext cx="3128175" cy="222282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a:extLst>
              <a:ext uri="{FF2B5EF4-FFF2-40B4-BE49-F238E27FC236}">
                <a16:creationId xmlns:a16="http://schemas.microsoft.com/office/drawing/2014/main" id="{E7F94489-4E89-BE06-1CEC-AD42B2343819}"/>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81138" y="5397592"/>
            <a:ext cx="3155558" cy="223057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6">
            <a:extLst>
              <a:ext uri="{FF2B5EF4-FFF2-40B4-BE49-F238E27FC236}">
                <a16:creationId xmlns:a16="http://schemas.microsoft.com/office/drawing/2014/main" id="{6CDDA3E4-4DBA-C814-D27E-DF64C45AAD6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83465" y="7957427"/>
            <a:ext cx="2489810" cy="15167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7827957"/>
          </a:xfrm>
          <a:prstGeom prst="rect">
            <a:avLst/>
          </a:prstGeom>
          <a:noFill/>
        </p:spPr>
        <p:txBody>
          <a:bodyPr wrap="square" rtlCol="0">
            <a:spAutoFit/>
          </a:bodyPr>
          <a:lstStyle/>
          <a:p>
            <a:pPr algn="ctr"/>
            <a:r>
              <a:rPr lang="en-GB" sz="1400" b="1" dirty="0">
                <a:solidFill>
                  <a:srgbClr val="333333"/>
                </a:solidFill>
                <a:ea typeface="Times New Roman" panose="02020603050405020304" pitchFamily="18" charset="0"/>
                <a:cs typeface="Helvetica" panose="020B0604020202020204" pitchFamily="34" charset="0"/>
              </a:rPr>
              <a:t>26 Evergreen Close, Exmouth, EX8 4RR</a:t>
            </a:r>
            <a:endParaRPr lang="en-GB" sz="1200" dirty="0">
              <a:solidFill>
                <a:srgbClr val="333333"/>
              </a:solidFill>
              <a:effectLst/>
              <a:ea typeface="Times New Roman" panose="02020603050405020304" pitchFamily="18" charset="0"/>
              <a:cs typeface="Helvetica" panose="020B0604020202020204" pitchFamily="34" charset="0"/>
            </a:endParaRPr>
          </a:p>
          <a:p>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THE ACCOMMODATION COMPRISES:</a:t>
            </a:r>
            <a:r>
              <a:rPr lang="en-GB" sz="1250" dirty="0">
                <a:latin typeface="Helvetica" panose="020B0604020202020204" pitchFamily="34" charset="0"/>
                <a:cs typeface="Helvetica" panose="020B0604020202020204" pitchFamily="34" charset="0"/>
              </a:rPr>
              <a:t> uPVC double glazed front door with three pattern window inset giving access to:</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RECEPTION HALL: </a:t>
            </a:r>
            <a:r>
              <a:rPr lang="en-GB" sz="1250" dirty="0">
                <a:latin typeface="Helvetica" panose="020B0604020202020204" pitchFamily="34" charset="0"/>
                <a:cs typeface="Helvetica" panose="020B0604020202020204" pitchFamily="34" charset="0"/>
              </a:rPr>
              <a:t>With access to roof space; wall mounted radiator; coats cupboard; doors leading to:</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LOUNGE: </a:t>
            </a:r>
            <a:r>
              <a:rPr lang="en-GB" sz="1250" dirty="0">
                <a:latin typeface="Helvetica" panose="020B0604020202020204" pitchFamily="34" charset="0"/>
                <a:cs typeface="Helvetica" panose="020B0604020202020204" pitchFamily="34" charset="0"/>
              </a:rPr>
              <a:t>5.08m x 4.67m (16'8" x 15'4") An 'L' shaped room with double glazed windows to front and rear aspects and large double glazed door giving access to rear patio/sun terrace; two radiators; television point; telephone point; coved ceiling; newly laid carpets; door leading to:</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KITCHEN: </a:t>
            </a:r>
            <a:r>
              <a:rPr lang="en-GB" sz="1250" dirty="0">
                <a:latin typeface="Helvetica" panose="020B0604020202020204" pitchFamily="34" charset="0"/>
                <a:cs typeface="Helvetica" panose="020B0604020202020204" pitchFamily="34" charset="0"/>
              </a:rPr>
              <a:t>4.65m x 3.25m (15'3" x 10'8") A modern stylish kitchen fitted with a range of pattern worktop surfaces with matching splashbacks; cupboards and drawer units; gas hob with stainless steel back and matching chimney style extractor hood over; built-in oven and grill; ceramic one and a quarter bowl sink unit; space for slimline dishwasher; plumbing for an automatic washing machine and tumble dryer space; radiator; recess ceiling spotlighting; Worcester gas boiler; electric consumer unit; uPVC double glazed window to rear garden and double glazed door to outside.</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BEDROOM ONE: </a:t>
            </a:r>
            <a:r>
              <a:rPr lang="en-GB" sz="1250" dirty="0">
                <a:latin typeface="Helvetica" panose="020B0604020202020204" pitchFamily="34" charset="0"/>
                <a:cs typeface="Helvetica" panose="020B0604020202020204" pitchFamily="34" charset="0"/>
              </a:rPr>
              <a:t>4.19m x 2.74m (13'9" x 9'0") uPVC double glazed window to front aspect; radiator; built-in double wardrobe; new carpets; door leading to:</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EN-SUITE/WC:</a:t>
            </a:r>
            <a:r>
              <a:rPr lang="en-GB" sz="1250" dirty="0">
                <a:latin typeface="Helvetica" panose="020B0604020202020204" pitchFamily="34" charset="0"/>
                <a:cs typeface="Helvetica" panose="020B0604020202020204" pitchFamily="34" charset="0"/>
              </a:rPr>
              <a:t> 1.88m x 1.36m (6'2" x 4'5") Comprising of a wash hand basin; WC; radiator; part tiled walls; uPVC double glazed window with pattern glass.</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BEDROOM TWO: </a:t>
            </a:r>
            <a:r>
              <a:rPr lang="en-GB" sz="1250" dirty="0">
                <a:latin typeface="Helvetica" panose="020B0604020202020204" pitchFamily="34" charset="0"/>
                <a:cs typeface="Helvetica" panose="020B0604020202020204" pitchFamily="34" charset="0"/>
              </a:rPr>
              <a:t>3.28m x 2.77m (10'9" x 9'1") uPVC double glazed window to front aspect; radiator.</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BEDROOM THREE:</a:t>
            </a:r>
            <a:r>
              <a:rPr lang="en-GB" sz="1250" dirty="0">
                <a:latin typeface="Helvetica" panose="020B0604020202020204" pitchFamily="34" charset="0"/>
                <a:cs typeface="Helvetica" panose="020B0604020202020204" pitchFamily="34" charset="0"/>
              </a:rPr>
              <a:t> 2.44m x 2.13m (8'0" x 7'0") uPVC double glazed window to side aspect; radiator.</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BATHROOM/WC: </a:t>
            </a:r>
            <a:r>
              <a:rPr lang="en-GB" sz="1250" dirty="0">
                <a:latin typeface="Helvetica" panose="020B0604020202020204" pitchFamily="34" charset="0"/>
                <a:cs typeface="Helvetica" panose="020B0604020202020204" pitchFamily="34" charset="0"/>
              </a:rPr>
              <a:t>Comprising of fitted walk-in shower; high level WC; wash hand basin with mixer tap with cupboard beneath; built-in airing cupboard housing hot water tank and timer controls; window with pattern glass to side aspect; radiator.</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OUTSIDE: </a:t>
            </a:r>
            <a:r>
              <a:rPr lang="en-GB" sz="1250" dirty="0">
                <a:latin typeface="Helvetica" panose="020B0604020202020204" pitchFamily="34" charset="0"/>
                <a:cs typeface="Helvetica" panose="020B0604020202020204" pitchFamily="34" charset="0"/>
              </a:rPr>
              <a:t>To the front of the property is a lawn area of garden, a driveway provides off-road parking for two cars and leads to the garage. The rear garden is fully enclosed and has a large curved patio/sun terrace ideal for outside entertaining, level area of lawned garden with a </a:t>
            </a:r>
            <a:r>
              <a:rPr lang="en-GB" sz="1250" b="1" dirty="0">
                <a:latin typeface="Helvetica" panose="020B0604020202020204" pitchFamily="34" charset="0"/>
                <a:cs typeface="Helvetica" panose="020B0604020202020204" pitchFamily="34" charset="0"/>
              </a:rPr>
              <a:t>WOODEN SUMMERHOUSE/STUDIO:</a:t>
            </a:r>
            <a:r>
              <a:rPr lang="en-GB" sz="1250" dirty="0">
                <a:latin typeface="Helvetica" panose="020B0604020202020204" pitchFamily="34" charset="0"/>
                <a:cs typeface="Helvetica" panose="020B0604020202020204" pitchFamily="34" charset="0"/>
              </a:rPr>
              <a:t> 4.67m x 3.48m (15'4" x 11'5") which has electric power and double glazed windows and decking providing an ideal space for an office. A side gate and patio pathway gives access back round to the front of the property.</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GARAGE: </a:t>
            </a:r>
            <a:r>
              <a:rPr lang="en-GB" sz="1250" dirty="0">
                <a:latin typeface="Helvetica" panose="020B0604020202020204" pitchFamily="34" charset="0"/>
                <a:cs typeface="Helvetica" panose="020B0604020202020204" pitchFamily="34" charset="0"/>
              </a:rPr>
              <a:t>4.93m x 2.39m (16'2" x 7'10") With up and over door; power and light connected; door giving direct access to REAR GARDEN; solar power system..</a:t>
            </a:r>
            <a:endParaRPr lang="en-GB" sz="125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5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br>
              <a:rPr lang="en-GB" sz="1800" dirty="0">
                <a:solidFill>
                  <a:srgbClr val="333333"/>
                </a:solidFill>
                <a:effectLst/>
                <a:latin typeface="Helvetica" panose="020B0604020202020204" pitchFamily="34" charset="0"/>
                <a:ea typeface="Times New Roman" panose="02020603050405020304" pitchFamily="18" charset="0"/>
                <a:cs typeface="Helvetica-Bold"/>
              </a:rPr>
            </a:b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7963719"/>
          </a:xfrm>
          <a:prstGeom prst="rect">
            <a:avLst/>
          </a:prstGeom>
          <a:noFill/>
        </p:spPr>
        <p:txBody>
          <a:bodyPr wrap="square" rtlCol="0">
            <a:spAutoFit/>
          </a:bodyPr>
          <a:lstStyle/>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r>
              <a:rPr lang="en-GB" sz="1250" b="1" dirty="0">
                <a:effectLst/>
                <a:latin typeface="Helvetica" panose="020B0604020202020204" pitchFamily="34" charset="0"/>
                <a:ea typeface="Times New Roman" panose="02020603050405020304" pitchFamily="18" charset="0"/>
                <a:cs typeface="Helvetica-Bold"/>
              </a:rPr>
              <a:t>FLOOR PLAN</a:t>
            </a:r>
            <a:r>
              <a:rPr lang="en-GB" sz="1200" b="1" dirty="0">
                <a:effectLst/>
                <a:latin typeface="Helvetica" panose="020B0604020202020204" pitchFamily="34" charset="0"/>
                <a:ea typeface="Times New Roman" panose="02020603050405020304" pitchFamily="18" charset="0"/>
                <a:cs typeface="Helvetica-Bold"/>
              </a:rPr>
              <a:t>: </a:t>
            </a: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dirty="0">
              <a:solidFill>
                <a:srgbClr val="333333"/>
              </a:solidFill>
              <a:latin typeface="Helvetica" panose="020B0604020202020204" pitchFamily="34" charset="0"/>
              <a:ea typeface="Times New Roman" panose="02020603050405020304" pitchFamily="18" charset="0"/>
            </a:endParaRPr>
          </a:p>
          <a:p>
            <a:endParaRPr lang="en-GB" sz="1250" dirty="0">
              <a:solidFill>
                <a:srgbClr val="333333"/>
              </a:solidFill>
              <a:effectLst/>
              <a:latin typeface="Helvetica" panose="020B0604020202020204" pitchFamily="34" charset="0"/>
              <a:ea typeface="Times New Roman" panose="02020603050405020304" pitchFamily="18" charset="0"/>
            </a:endParaRPr>
          </a:p>
          <a:p>
            <a:endParaRPr lang="en-GB" sz="1250" dirty="0">
              <a:effectLst/>
              <a:latin typeface="Times New Roman" panose="02020603050405020304" pitchFamily="18" charset="0"/>
              <a:ea typeface="Times New Roman" panose="02020603050405020304" pitchFamily="18" charset="0"/>
            </a:endParaRPr>
          </a:p>
        </p:txBody>
      </p:sp>
      <p:pic>
        <p:nvPicPr>
          <p:cNvPr id="2" name="Picture 2">
            <a:extLst>
              <a:ext uri="{FF2B5EF4-FFF2-40B4-BE49-F238E27FC236}">
                <a16:creationId xmlns:a16="http://schemas.microsoft.com/office/drawing/2014/main" id="{C1306E77-BA7A-B027-100F-E163D2D682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6563" y="2474034"/>
            <a:ext cx="6557953" cy="6175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206</TotalTime>
  <Words>798</Words>
  <Application>Microsoft Office PowerPoint</Application>
  <PresentationFormat>Custom</PresentationFormat>
  <Paragraphs>85</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Aimee Welch</cp:lastModifiedBy>
  <cp:revision>21</cp:revision>
  <cp:lastPrinted>2024-04-09T10:49:01Z</cp:lastPrinted>
  <dcterms:created xsi:type="dcterms:W3CDTF">2023-03-19T13:39:10Z</dcterms:created>
  <dcterms:modified xsi:type="dcterms:W3CDTF">2024-04-09T10:49:06Z</dcterms:modified>
</cp:coreProperties>
</file>