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7" r:id="rId3"/>
  </p:sldIdLst>
  <p:sldSz cx="15119350" cy="10691813"/>
  <p:notesSz cx="6799263" cy="99298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345" userDrawn="1">
          <p15:clr>
            <a:srgbClr val="A4A3A4"/>
          </p15:clr>
        </p15:guide>
        <p15:guide id="2" pos="4762"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196"/>
    <p:restoredTop sz="96327"/>
  </p:normalViewPr>
  <p:slideViewPr>
    <p:cSldViewPr snapToGrid="0" showGuides="1">
      <p:cViewPr varScale="1">
        <p:scale>
          <a:sx n="57" d="100"/>
          <a:sy n="57" d="100"/>
        </p:scale>
        <p:origin x="1518" y="72"/>
      </p:cViewPr>
      <p:guideLst>
        <p:guide orient="horz" pos="3345"/>
        <p:guide pos="476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33951" y="1749795"/>
            <a:ext cx="12851448" cy="3722335"/>
          </a:xfrm>
        </p:spPr>
        <p:txBody>
          <a:bodyPr anchor="b"/>
          <a:lstStyle>
            <a:lvl1pPr algn="ctr">
              <a:defRPr sz="9354"/>
            </a:lvl1pPr>
          </a:lstStyle>
          <a:p>
            <a:r>
              <a:rPr lang="en-GB"/>
              <a:t>Click to edit Master title style</a:t>
            </a:r>
            <a:endParaRPr lang="en-US" dirty="0"/>
          </a:p>
        </p:txBody>
      </p:sp>
      <p:sp>
        <p:nvSpPr>
          <p:cNvPr id="3" name="Subtitle 2"/>
          <p:cNvSpPr>
            <a:spLocks noGrp="1"/>
          </p:cNvSpPr>
          <p:nvPr>
            <p:ph type="subTitle" idx="1"/>
          </p:nvPr>
        </p:nvSpPr>
        <p:spPr>
          <a:xfrm>
            <a:off x="1889919" y="5615678"/>
            <a:ext cx="11339513" cy="2581379"/>
          </a:xfrm>
        </p:spPr>
        <p:txBody>
          <a:bodyPr/>
          <a:lstStyle>
            <a:lvl1pPr marL="0" indent="0" algn="ctr">
              <a:buNone/>
              <a:defRPr sz="3742"/>
            </a:lvl1pPr>
            <a:lvl2pPr marL="712775" indent="0" algn="ctr">
              <a:buNone/>
              <a:defRPr sz="3118"/>
            </a:lvl2pPr>
            <a:lvl3pPr marL="1425550" indent="0" algn="ctr">
              <a:buNone/>
              <a:defRPr sz="2806"/>
            </a:lvl3pPr>
            <a:lvl4pPr marL="2138324" indent="0" algn="ctr">
              <a:buNone/>
              <a:defRPr sz="2494"/>
            </a:lvl4pPr>
            <a:lvl5pPr marL="2851099" indent="0" algn="ctr">
              <a:buNone/>
              <a:defRPr sz="2494"/>
            </a:lvl5pPr>
            <a:lvl6pPr marL="3563874" indent="0" algn="ctr">
              <a:buNone/>
              <a:defRPr sz="2494"/>
            </a:lvl6pPr>
            <a:lvl7pPr marL="4276649" indent="0" algn="ctr">
              <a:buNone/>
              <a:defRPr sz="2494"/>
            </a:lvl7pPr>
            <a:lvl8pPr marL="4989424" indent="0" algn="ctr">
              <a:buNone/>
              <a:defRPr sz="2494"/>
            </a:lvl8pPr>
            <a:lvl9pPr marL="5702198" indent="0" algn="ctr">
              <a:buNone/>
              <a:defRPr sz="2494"/>
            </a:lvl9pPr>
          </a:lstStyle>
          <a:p>
            <a:r>
              <a:rPr lang="en-GB"/>
              <a:t>Click to edit Master subtitle style</a:t>
            </a:r>
            <a:endParaRPr lang="en-US" dirty="0"/>
          </a:p>
        </p:txBody>
      </p:sp>
      <p:sp>
        <p:nvSpPr>
          <p:cNvPr id="4" name="Date Placeholder 3"/>
          <p:cNvSpPr>
            <a:spLocks noGrp="1"/>
          </p:cNvSpPr>
          <p:nvPr>
            <p:ph type="dt" sz="half" idx="10"/>
          </p:nvPr>
        </p:nvSpPr>
        <p:spPr/>
        <p:txBody>
          <a:bodyPr/>
          <a:lstStyle/>
          <a:p>
            <a:fld id="{E2701A29-D3F8-E041-970A-5989E69128E0}" type="datetimeFigureOut">
              <a:rPr lang="en-US" smtClean="0"/>
              <a:t>3/28/2024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28539118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E2701A29-D3F8-E041-970A-5989E69128E0}" type="datetimeFigureOut">
              <a:rPr lang="en-US" smtClean="0"/>
              <a:t>3/28/2024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33002190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819786" y="569240"/>
            <a:ext cx="3260110" cy="9060817"/>
          </a:xfrm>
        </p:spPr>
        <p:txBody>
          <a:bodyPr vert="eaVert"/>
          <a:lstStyle/>
          <a:p>
            <a:r>
              <a:rPr lang="en-GB"/>
              <a:t>Click to edit Master title style</a:t>
            </a:r>
            <a:endParaRPr lang="en-US" dirty="0"/>
          </a:p>
        </p:txBody>
      </p:sp>
      <p:sp>
        <p:nvSpPr>
          <p:cNvPr id="3" name="Vertical Text Placeholder 2"/>
          <p:cNvSpPr>
            <a:spLocks noGrp="1"/>
          </p:cNvSpPr>
          <p:nvPr>
            <p:ph type="body" orient="vert" idx="1"/>
          </p:nvPr>
        </p:nvSpPr>
        <p:spPr>
          <a:xfrm>
            <a:off x="1039456" y="569240"/>
            <a:ext cx="9591338" cy="9060817"/>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E2701A29-D3F8-E041-970A-5989E69128E0}" type="datetimeFigureOut">
              <a:rPr lang="en-US" smtClean="0"/>
              <a:t>3/28/2024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4207615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E2701A29-D3F8-E041-970A-5989E69128E0}" type="datetimeFigureOut">
              <a:rPr lang="en-US" smtClean="0"/>
              <a:t>3/28/2024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20184405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31582" y="2665532"/>
            <a:ext cx="13040439" cy="4447496"/>
          </a:xfrm>
        </p:spPr>
        <p:txBody>
          <a:bodyPr anchor="b"/>
          <a:lstStyle>
            <a:lvl1pPr>
              <a:defRPr sz="9354"/>
            </a:lvl1pPr>
          </a:lstStyle>
          <a:p>
            <a:r>
              <a:rPr lang="en-GB"/>
              <a:t>Click to edit Master title style</a:t>
            </a:r>
            <a:endParaRPr lang="en-US" dirty="0"/>
          </a:p>
        </p:txBody>
      </p:sp>
      <p:sp>
        <p:nvSpPr>
          <p:cNvPr id="3" name="Text Placeholder 2"/>
          <p:cNvSpPr>
            <a:spLocks noGrp="1"/>
          </p:cNvSpPr>
          <p:nvPr>
            <p:ph type="body" idx="1"/>
          </p:nvPr>
        </p:nvSpPr>
        <p:spPr>
          <a:xfrm>
            <a:off x="1031582" y="7155103"/>
            <a:ext cx="13040439" cy="2338833"/>
          </a:xfrm>
        </p:spPr>
        <p:txBody>
          <a:bodyPr/>
          <a:lstStyle>
            <a:lvl1pPr marL="0" indent="0">
              <a:buNone/>
              <a:defRPr sz="3742">
                <a:solidFill>
                  <a:schemeClr val="tx1"/>
                </a:solidFill>
              </a:defRPr>
            </a:lvl1pPr>
            <a:lvl2pPr marL="712775" indent="0">
              <a:buNone/>
              <a:defRPr sz="3118">
                <a:solidFill>
                  <a:schemeClr val="tx1">
                    <a:tint val="75000"/>
                  </a:schemeClr>
                </a:solidFill>
              </a:defRPr>
            </a:lvl2pPr>
            <a:lvl3pPr marL="1425550" indent="0">
              <a:buNone/>
              <a:defRPr sz="2806">
                <a:solidFill>
                  <a:schemeClr val="tx1">
                    <a:tint val="75000"/>
                  </a:schemeClr>
                </a:solidFill>
              </a:defRPr>
            </a:lvl3pPr>
            <a:lvl4pPr marL="2138324" indent="0">
              <a:buNone/>
              <a:defRPr sz="2494">
                <a:solidFill>
                  <a:schemeClr val="tx1">
                    <a:tint val="75000"/>
                  </a:schemeClr>
                </a:solidFill>
              </a:defRPr>
            </a:lvl4pPr>
            <a:lvl5pPr marL="2851099" indent="0">
              <a:buNone/>
              <a:defRPr sz="2494">
                <a:solidFill>
                  <a:schemeClr val="tx1">
                    <a:tint val="75000"/>
                  </a:schemeClr>
                </a:solidFill>
              </a:defRPr>
            </a:lvl5pPr>
            <a:lvl6pPr marL="3563874" indent="0">
              <a:buNone/>
              <a:defRPr sz="2494">
                <a:solidFill>
                  <a:schemeClr val="tx1">
                    <a:tint val="75000"/>
                  </a:schemeClr>
                </a:solidFill>
              </a:defRPr>
            </a:lvl6pPr>
            <a:lvl7pPr marL="4276649" indent="0">
              <a:buNone/>
              <a:defRPr sz="2494">
                <a:solidFill>
                  <a:schemeClr val="tx1">
                    <a:tint val="75000"/>
                  </a:schemeClr>
                </a:solidFill>
              </a:defRPr>
            </a:lvl7pPr>
            <a:lvl8pPr marL="4989424" indent="0">
              <a:buNone/>
              <a:defRPr sz="2494">
                <a:solidFill>
                  <a:schemeClr val="tx1">
                    <a:tint val="75000"/>
                  </a:schemeClr>
                </a:solidFill>
              </a:defRPr>
            </a:lvl8pPr>
            <a:lvl9pPr marL="5702198" indent="0">
              <a:buNone/>
              <a:defRPr sz="2494">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E2701A29-D3F8-E041-970A-5989E69128E0}" type="datetimeFigureOut">
              <a:rPr lang="en-US" smtClean="0"/>
              <a:t>3/28/2024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16512906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1039455" y="2846200"/>
            <a:ext cx="6425724" cy="6783857"/>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7654171" y="2846200"/>
            <a:ext cx="6425724" cy="6783857"/>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E2701A29-D3F8-E041-970A-5989E69128E0}" type="datetimeFigureOut">
              <a:rPr lang="en-US" smtClean="0"/>
              <a:t>3/28/2024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31530497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041425" y="569242"/>
            <a:ext cx="13040439" cy="2066590"/>
          </a:xfrm>
        </p:spPr>
        <p:txBody>
          <a:bodyPr/>
          <a:lstStyle/>
          <a:p>
            <a:r>
              <a:rPr lang="en-GB"/>
              <a:t>Click to edit Master title style</a:t>
            </a:r>
            <a:endParaRPr lang="en-US" dirty="0"/>
          </a:p>
        </p:txBody>
      </p:sp>
      <p:sp>
        <p:nvSpPr>
          <p:cNvPr id="3" name="Text Placeholder 2"/>
          <p:cNvSpPr>
            <a:spLocks noGrp="1"/>
          </p:cNvSpPr>
          <p:nvPr>
            <p:ph type="body" idx="1"/>
          </p:nvPr>
        </p:nvSpPr>
        <p:spPr>
          <a:xfrm>
            <a:off x="1041426" y="2620980"/>
            <a:ext cx="6396193" cy="1284502"/>
          </a:xfrm>
        </p:spPr>
        <p:txBody>
          <a:bodyPr anchor="b"/>
          <a:lstStyle>
            <a:lvl1pPr marL="0" indent="0">
              <a:buNone/>
              <a:defRPr sz="3742" b="1"/>
            </a:lvl1pPr>
            <a:lvl2pPr marL="712775" indent="0">
              <a:buNone/>
              <a:defRPr sz="3118" b="1"/>
            </a:lvl2pPr>
            <a:lvl3pPr marL="1425550" indent="0">
              <a:buNone/>
              <a:defRPr sz="2806" b="1"/>
            </a:lvl3pPr>
            <a:lvl4pPr marL="2138324" indent="0">
              <a:buNone/>
              <a:defRPr sz="2494" b="1"/>
            </a:lvl4pPr>
            <a:lvl5pPr marL="2851099" indent="0">
              <a:buNone/>
              <a:defRPr sz="2494" b="1"/>
            </a:lvl5pPr>
            <a:lvl6pPr marL="3563874" indent="0">
              <a:buNone/>
              <a:defRPr sz="2494" b="1"/>
            </a:lvl6pPr>
            <a:lvl7pPr marL="4276649" indent="0">
              <a:buNone/>
              <a:defRPr sz="2494" b="1"/>
            </a:lvl7pPr>
            <a:lvl8pPr marL="4989424" indent="0">
              <a:buNone/>
              <a:defRPr sz="2494" b="1"/>
            </a:lvl8pPr>
            <a:lvl9pPr marL="5702198" indent="0">
              <a:buNone/>
              <a:defRPr sz="2494" b="1"/>
            </a:lvl9pPr>
          </a:lstStyle>
          <a:p>
            <a:pPr lvl="0"/>
            <a:r>
              <a:rPr lang="en-GB"/>
              <a:t>Click to edit Master text styles</a:t>
            </a:r>
          </a:p>
        </p:txBody>
      </p:sp>
      <p:sp>
        <p:nvSpPr>
          <p:cNvPr id="4" name="Content Placeholder 3"/>
          <p:cNvSpPr>
            <a:spLocks noGrp="1"/>
          </p:cNvSpPr>
          <p:nvPr>
            <p:ph sz="half" idx="2"/>
          </p:nvPr>
        </p:nvSpPr>
        <p:spPr>
          <a:xfrm>
            <a:off x="1041426" y="3905482"/>
            <a:ext cx="6396193" cy="5744375"/>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7654172" y="2620980"/>
            <a:ext cx="6427693" cy="1284502"/>
          </a:xfrm>
        </p:spPr>
        <p:txBody>
          <a:bodyPr anchor="b"/>
          <a:lstStyle>
            <a:lvl1pPr marL="0" indent="0">
              <a:buNone/>
              <a:defRPr sz="3742" b="1"/>
            </a:lvl1pPr>
            <a:lvl2pPr marL="712775" indent="0">
              <a:buNone/>
              <a:defRPr sz="3118" b="1"/>
            </a:lvl2pPr>
            <a:lvl3pPr marL="1425550" indent="0">
              <a:buNone/>
              <a:defRPr sz="2806" b="1"/>
            </a:lvl3pPr>
            <a:lvl4pPr marL="2138324" indent="0">
              <a:buNone/>
              <a:defRPr sz="2494" b="1"/>
            </a:lvl4pPr>
            <a:lvl5pPr marL="2851099" indent="0">
              <a:buNone/>
              <a:defRPr sz="2494" b="1"/>
            </a:lvl5pPr>
            <a:lvl6pPr marL="3563874" indent="0">
              <a:buNone/>
              <a:defRPr sz="2494" b="1"/>
            </a:lvl6pPr>
            <a:lvl7pPr marL="4276649" indent="0">
              <a:buNone/>
              <a:defRPr sz="2494" b="1"/>
            </a:lvl7pPr>
            <a:lvl8pPr marL="4989424" indent="0">
              <a:buNone/>
              <a:defRPr sz="2494" b="1"/>
            </a:lvl8pPr>
            <a:lvl9pPr marL="5702198" indent="0">
              <a:buNone/>
              <a:defRPr sz="2494" b="1"/>
            </a:lvl9pPr>
          </a:lstStyle>
          <a:p>
            <a:pPr lvl="0"/>
            <a:r>
              <a:rPr lang="en-GB"/>
              <a:t>Click to edit Master text styles</a:t>
            </a:r>
          </a:p>
        </p:txBody>
      </p:sp>
      <p:sp>
        <p:nvSpPr>
          <p:cNvPr id="6" name="Content Placeholder 5"/>
          <p:cNvSpPr>
            <a:spLocks noGrp="1"/>
          </p:cNvSpPr>
          <p:nvPr>
            <p:ph sz="quarter" idx="4"/>
          </p:nvPr>
        </p:nvSpPr>
        <p:spPr>
          <a:xfrm>
            <a:off x="7654172" y="3905482"/>
            <a:ext cx="6427693" cy="5744375"/>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E2701A29-D3F8-E041-970A-5989E69128E0}" type="datetimeFigureOut">
              <a:rPr lang="en-US" smtClean="0"/>
              <a:t>3/28/2024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38585406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E2701A29-D3F8-E041-970A-5989E69128E0}" type="datetimeFigureOut">
              <a:rPr lang="en-US" smtClean="0"/>
              <a:t>3/28/2024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36425343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2701A29-D3F8-E041-970A-5989E69128E0}" type="datetimeFigureOut">
              <a:rPr lang="en-US" smtClean="0"/>
              <a:t>3/28/2024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32558754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41425" y="712788"/>
            <a:ext cx="4876384" cy="2494756"/>
          </a:xfrm>
        </p:spPr>
        <p:txBody>
          <a:bodyPr anchor="b"/>
          <a:lstStyle>
            <a:lvl1pPr>
              <a:defRPr sz="4989"/>
            </a:lvl1pPr>
          </a:lstStyle>
          <a:p>
            <a:r>
              <a:rPr lang="en-GB"/>
              <a:t>Click to edit Master title style</a:t>
            </a:r>
            <a:endParaRPr lang="en-US" dirty="0"/>
          </a:p>
        </p:txBody>
      </p:sp>
      <p:sp>
        <p:nvSpPr>
          <p:cNvPr id="3" name="Content Placeholder 2"/>
          <p:cNvSpPr>
            <a:spLocks noGrp="1"/>
          </p:cNvSpPr>
          <p:nvPr>
            <p:ph idx="1"/>
          </p:nvPr>
        </p:nvSpPr>
        <p:spPr>
          <a:xfrm>
            <a:off x="6427693" y="1539425"/>
            <a:ext cx="7654171" cy="7598117"/>
          </a:xfrm>
        </p:spPr>
        <p:txBody>
          <a:bodyPr/>
          <a:lstStyle>
            <a:lvl1pPr>
              <a:defRPr sz="4989"/>
            </a:lvl1pPr>
            <a:lvl2pPr>
              <a:defRPr sz="4365"/>
            </a:lvl2pPr>
            <a:lvl3pPr>
              <a:defRPr sz="3742"/>
            </a:lvl3pPr>
            <a:lvl4pPr>
              <a:defRPr sz="3118"/>
            </a:lvl4pPr>
            <a:lvl5pPr>
              <a:defRPr sz="3118"/>
            </a:lvl5pPr>
            <a:lvl6pPr>
              <a:defRPr sz="3118"/>
            </a:lvl6pPr>
            <a:lvl7pPr>
              <a:defRPr sz="3118"/>
            </a:lvl7pPr>
            <a:lvl8pPr>
              <a:defRPr sz="3118"/>
            </a:lvl8pPr>
            <a:lvl9pPr>
              <a:defRPr sz="3118"/>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1041425" y="3207544"/>
            <a:ext cx="4876384" cy="5942372"/>
          </a:xfrm>
        </p:spPr>
        <p:txBody>
          <a:bodyPr/>
          <a:lstStyle>
            <a:lvl1pPr marL="0" indent="0">
              <a:buNone/>
              <a:defRPr sz="2494"/>
            </a:lvl1pPr>
            <a:lvl2pPr marL="712775" indent="0">
              <a:buNone/>
              <a:defRPr sz="2183"/>
            </a:lvl2pPr>
            <a:lvl3pPr marL="1425550" indent="0">
              <a:buNone/>
              <a:defRPr sz="1871"/>
            </a:lvl3pPr>
            <a:lvl4pPr marL="2138324" indent="0">
              <a:buNone/>
              <a:defRPr sz="1559"/>
            </a:lvl4pPr>
            <a:lvl5pPr marL="2851099" indent="0">
              <a:buNone/>
              <a:defRPr sz="1559"/>
            </a:lvl5pPr>
            <a:lvl6pPr marL="3563874" indent="0">
              <a:buNone/>
              <a:defRPr sz="1559"/>
            </a:lvl6pPr>
            <a:lvl7pPr marL="4276649" indent="0">
              <a:buNone/>
              <a:defRPr sz="1559"/>
            </a:lvl7pPr>
            <a:lvl8pPr marL="4989424" indent="0">
              <a:buNone/>
              <a:defRPr sz="1559"/>
            </a:lvl8pPr>
            <a:lvl9pPr marL="5702198" indent="0">
              <a:buNone/>
              <a:defRPr sz="1559"/>
            </a:lvl9pPr>
          </a:lstStyle>
          <a:p>
            <a:pPr lvl="0"/>
            <a:r>
              <a:rPr lang="en-GB"/>
              <a:t>Click to edit Master text styles</a:t>
            </a:r>
          </a:p>
        </p:txBody>
      </p:sp>
      <p:sp>
        <p:nvSpPr>
          <p:cNvPr id="5" name="Date Placeholder 4"/>
          <p:cNvSpPr>
            <a:spLocks noGrp="1"/>
          </p:cNvSpPr>
          <p:nvPr>
            <p:ph type="dt" sz="half" idx="10"/>
          </p:nvPr>
        </p:nvSpPr>
        <p:spPr/>
        <p:txBody>
          <a:bodyPr/>
          <a:lstStyle/>
          <a:p>
            <a:fld id="{E2701A29-D3F8-E041-970A-5989E69128E0}" type="datetimeFigureOut">
              <a:rPr lang="en-US" smtClean="0"/>
              <a:t>3/28/2024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18742244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41425" y="712788"/>
            <a:ext cx="4876384" cy="2494756"/>
          </a:xfrm>
        </p:spPr>
        <p:txBody>
          <a:bodyPr anchor="b"/>
          <a:lstStyle>
            <a:lvl1pPr>
              <a:defRPr sz="4989"/>
            </a:lvl1pPr>
          </a:lstStyle>
          <a:p>
            <a:r>
              <a:rPr lang="en-GB"/>
              <a:t>Click to edit Master title style</a:t>
            </a:r>
            <a:endParaRPr lang="en-US" dirty="0"/>
          </a:p>
        </p:txBody>
      </p:sp>
      <p:sp>
        <p:nvSpPr>
          <p:cNvPr id="3" name="Picture Placeholder 2"/>
          <p:cNvSpPr>
            <a:spLocks noGrp="1" noChangeAspect="1"/>
          </p:cNvSpPr>
          <p:nvPr>
            <p:ph type="pic" idx="1"/>
          </p:nvPr>
        </p:nvSpPr>
        <p:spPr>
          <a:xfrm>
            <a:off x="6427693" y="1539425"/>
            <a:ext cx="7654171" cy="7598117"/>
          </a:xfrm>
        </p:spPr>
        <p:txBody>
          <a:bodyPr anchor="t"/>
          <a:lstStyle>
            <a:lvl1pPr marL="0" indent="0">
              <a:buNone/>
              <a:defRPr sz="4989"/>
            </a:lvl1pPr>
            <a:lvl2pPr marL="712775" indent="0">
              <a:buNone/>
              <a:defRPr sz="4365"/>
            </a:lvl2pPr>
            <a:lvl3pPr marL="1425550" indent="0">
              <a:buNone/>
              <a:defRPr sz="3742"/>
            </a:lvl3pPr>
            <a:lvl4pPr marL="2138324" indent="0">
              <a:buNone/>
              <a:defRPr sz="3118"/>
            </a:lvl4pPr>
            <a:lvl5pPr marL="2851099" indent="0">
              <a:buNone/>
              <a:defRPr sz="3118"/>
            </a:lvl5pPr>
            <a:lvl6pPr marL="3563874" indent="0">
              <a:buNone/>
              <a:defRPr sz="3118"/>
            </a:lvl6pPr>
            <a:lvl7pPr marL="4276649" indent="0">
              <a:buNone/>
              <a:defRPr sz="3118"/>
            </a:lvl7pPr>
            <a:lvl8pPr marL="4989424" indent="0">
              <a:buNone/>
              <a:defRPr sz="3118"/>
            </a:lvl8pPr>
            <a:lvl9pPr marL="5702198" indent="0">
              <a:buNone/>
              <a:defRPr sz="3118"/>
            </a:lvl9pPr>
          </a:lstStyle>
          <a:p>
            <a:r>
              <a:rPr lang="en-GB"/>
              <a:t>Click icon to add picture</a:t>
            </a:r>
            <a:endParaRPr lang="en-US" dirty="0"/>
          </a:p>
        </p:txBody>
      </p:sp>
      <p:sp>
        <p:nvSpPr>
          <p:cNvPr id="4" name="Text Placeholder 3"/>
          <p:cNvSpPr>
            <a:spLocks noGrp="1"/>
          </p:cNvSpPr>
          <p:nvPr>
            <p:ph type="body" sz="half" idx="2"/>
          </p:nvPr>
        </p:nvSpPr>
        <p:spPr>
          <a:xfrm>
            <a:off x="1041425" y="3207544"/>
            <a:ext cx="4876384" cy="5942372"/>
          </a:xfrm>
        </p:spPr>
        <p:txBody>
          <a:bodyPr/>
          <a:lstStyle>
            <a:lvl1pPr marL="0" indent="0">
              <a:buNone/>
              <a:defRPr sz="2494"/>
            </a:lvl1pPr>
            <a:lvl2pPr marL="712775" indent="0">
              <a:buNone/>
              <a:defRPr sz="2183"/>
            </a:lvl2pPr>
            <a:lvl3pPr marL="1425550" indent="0">
              <a:buNone/>
              <a:defRPr sz="1871"/>
            </a:lvl3pPr>
            <a:lvl4pPr marL="2138324" indent="0">
              <a:buNone/>
              <a:defRPr sz="1559"/>
            </a:lvl4pPr>
            <a:lvl5pPr marL="2851099" indent="0">
              <a:buNone/>
              <a:defRPr sz="1559"/>
            </a:lvl5pPr>
            <a:lvl6pPr marL="3563874" indent="0">
              <a:buNone/>
              <a:defRPr sz="1559"/>
            </a:lvl6pPr>
            <a:lvl7pPr marL="4276649" indent="0">
              <a:buNone/>
              <a:defRPr sz="1559"/>
            </a:lvl7pPr>
            <a:lvl8pPr marL="4989424" indent="0">
              <a:buNone/>
              <a:defRPr sz="1559"/>
            </a:lvl8pPr>
            <a:lvl9pPr marL="5702198" indent="0">
              <a:buNone/>
              <a:defRPr sz="1559"/>
            </a:lvl9pPr>
          </a:lstStyle>
          <a:p>
            <a:pPr lvl="0"/>
            <a:r>
              <a:rPr lang="en-GB"/>
              <a:t>Click to edit Master text styles</a:t>
            </a:r>
          </a:p>
        </p:txBody>
      </p:sp>
      <p:sp>
        <p:nvSpPr>
          <p:cNvPr id="5" name="Date Placeholder 4"/>
          <p:cNvSpPr>
            <a:spLocks noGrp="1"/>
          </p:cNvSpPr>
          <p:nvPr>
            <p:ph type="dt" sz="half" idx="10"/>
          </p:nvPr>
        </p:nvSpPr>
        <p:spPr/>
        <p:txBody>
          <a:bodyPr/>
          <a:lstStyle/>
          <a:p>
            <a:fld id="{E2701A29-D3F8-E041-970A-5989E69128E0}" type="datetimeFigureOut">
              <a:rPr lang="en-US" smtClean="0"/>
              <a:t>3/28/2024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9221728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39456" y="569242"/>
            <a:ext cx="13040439" cy="2066590"/>
          </a:xfrm>
          <a:prstGeom prst="rect">
            <a:avLst/>
          </a:prstGeom>
        </p:spPr>
        <p:txBody>
          <a:bodyPr vert="horz" lIns="91440" tIns="45720" rIns="91440" bIns="45720" rtlCol="0" anchor="ctr">
            <a:normAutofit/>
          </a:bodyPr>
          <a:lstStyle/>
          <a:p>
            <a:r>
              <a:rPr lang="en-GB"/>
              <a:t>Click to edit Master title style</a:t>
            </a:r>
            <a:endParaRPr lang="en-US" dirty="0"/>
          </a:p>
        </p:txBody>
      </p:sp>
      <p:sp>
        <p:nvSpPr>
          <p:cNvPr id="3" name="Text Placeholder 2"/>
          <p:cNvSpPr>
            <a:spLocks noGrp="1"/>
          </p:cNvSpPr>
          <p:nvPr>
            <p:ph type="body" idx="1"/>
          </p:nvPr>
        </p:nvSpPr>
        <p:spPr>
          <a:xfrm>
            <a:off x="1039456" y="2846200"/>
            <a:ext cx="13040439" cy="6783857"/>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1039455" y="9909729"/>
            <a:ext cx="3401854" cy="569240"/>
          </a:xfrm>
          <a:prstGeom prst="rect">
            <a:avLst/>
          </a:prstGeom>
        </p:spPr>
        <p:txBody>
          <a:bodyPr vert="horz" lIns="91440" tIns="45720" rIns="91440" bIns="45720" rtlCol="0" anchor="ctr"/>
          <a:lstStyle>
            <a:lvl1pPr algn="l">
              <a:defRPr sz="1871">
                <a:solidFill>
                  <a:schemeClr val="tx1">
                    <a:tint val="75000"/>
                  </a:schemeClr>
                </a:solidFill>
              </a:defRPr>
            </a:lvl1pPr>
          </a:lstStyle>
          <a:p>
            <a:fld id="{E2701A29-D3F8-E041-970A-5989E69128E0}" type="datetimeFigureOut">
              <a:rPr lang="en-US" smtClean="0"/>
              <a:t>3/28/2024</a:t>
            </a:fld>
            <a:endParaRPr lang="en-US"/>
          </a:p>
        </p:txBody>
      </p:sp>
      <p:sp>
        <p:nvSpPr>
          <p:cNvPr id="5" name="Footer Placeholder 4"/>
          <p:cNvSpPr>
            <a:spLocks noGrp="1"/>
          </p:cNvSpPr>
          <p:nvPr>
            <p:ph type="ftr" sz="quarter" idx="3"/>
          </p:nvPr>
        </p:nvSpPr>
        <p:spPr>
          <a:xfrm>
            <a:off x="5008285" y="9909729"/>
            <a:ext cx="5102781" cy="569240"/>
          </a:xfrm>
          <a:prstGeom prst="rect">
            <a:avLst/>
          </a:prstGeom>
        </p:spPr>
        <p:txBody>
          <a:bodyPr vert="horz" lIns="91440" tIns="45720" rIns="91440" bIns="45720" rtlCol="0" anchor="ctr"/>
          <a:lstStyle>
            <a:lvl1pPr algn="ctr">
              <a:defRPr sz="1871">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678041" y="9909729"/>
            <a:ext cx="3401854" cy="569240"/>
          </a:xfrm>
          <a:prstGeom prst="rect">
            <a:avLst/>
          </a:prstGeom>
        </p:spPr>
        <p:txBody>
          <a:bodyPr vert="horz" lIns="91440" tIns="45720" rIns="91440" bIns="45720" rtlCol="0" anchor="ctr"/>
          <a:lstStyle>
            <a:lvl1pPr algn="r">
              <a:defRPr sz="1871">
                <a:solidFill>
                  <a:schemeClr val="tx1">
                    <a:tint val="75000"/>
                  </a:schemeClr>
                </a:solidFill>
              </a:defRPr>
            </a:lvl1pPr>
          </a:lstStyle>
          <a:p>
            <a:fld id="{BA630AFC-AC19-1346-832F-CC2FF9CB1B69}" type="slidenum">
              <a:rPr lang="en-US" smtClean="0"/>
              <a:t>‹#›</a:t>
            </a:fld>
            <a:endParaRPr lang="en-US"/>
          </a:p>
        </p:txBody>
      </p:sp>
    </p:spTree>
    <p:extLst>
      <p:ext uri="{BB962C8B-B14F-4D97-AF65-F5344CB8AC3E}">
        <p14:creationId xmlns:p14="http://schemas.microsoft.com/office/powerpoint/2010/main" val="102800047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1425550" rtl="0" eaLnBrk="1" latinLnBrk="0" hangingPunct="1">
        <a:lnSpc>
          <a:spcPct val="90000"/>
        </a:lnSpc>
        <a:spcBef>
          <a:spcPct val="0"/>
        </a:spcBef>
        <a:buNone/>
        <a:defRPr sz="6860" kern="1200">
          <a:solidFill>
            <a:schemeClr val="tx1"/>
          </a:solidFill>
          <a:latin typeface="+mj-lt"/>
          <a:ea typeface="+mj-ea"/>
          <a:cs typeface="+mj-cs"/>
        </a:defRPr>
      </a:lvl1pPr>
    </p:titleStyle>
    <p:bodyStyle>
      <a:lvl1pPr marL="356387" indent="-356387" algn="l" defTabSz="1425550" rtl="0" eaLnBrk="1" latinLnBrk="0" hangingPunct="1">
        <a:lnSpc>
          <a:spcPct val="90000"/>
        </a:lnSpc>
        <a:spcBef>
          <a:spcPts val="1559"/>
        </a:spcBef>
        <a:buFont typeface="Arial" panose="020B0604020202020204" pitchFamily="34" charset="0"/>
        <a:buChar char="•"/>
        <a:defRPr sz="4365" kern="1200">
          <a:solidFill>
            <a:schemeClr val="tx1"/>
          </a:solidFill>
          <a:latin typeface="+mn-lt"/>
          <a:ea typeface="+mn-ea"/>
          <a:cs typeface="+mn-cs"/>
        </a:defRPr>
      </a:lvl1pPr>
      <a:lvl2pPr marL="1069162" indent="-356387" algn="l" defTabSz="1425550" rtl="0" eaLnBrk="1" latinLnBrk="0" hangingPunct="1">
        <a:lnSpc>
          <a:spcPct val="90000"/>
        </a:lnSpc>
        <a:spcBef>
          <a:spcPts val="780"/>
        </a:spcBef>
        <a:buFont typeface="Arial" panose="020B0604020202020204" pitchFamily="34" charset="0"/>
        <a:buChar char="•"/>
        <a:defRPr sz="3742" kern="1200">
          <a:solidFill>
            <a:schemeClr val="tx1"/>
          </a:solidFill>
          <a:latin typeface="+mn-lt"/>
          <a:ea typeface="+mn-ea"/>
          <a:cs typeface="+mn-cs"/>
        </a:defRPr>
      </a:lvl2pPr>
      <a:lvl3pPr marL="1781937" indent="-356387" algn="l" defTabSz="1425550" rtl="0" eaLnBrk="1" latinLnBrk="0" hangingPunct="1">
        <a:lnSpc>
          <a:spcPct val="90000"/>
        </a:lnSpc>
        <a:spcBef>
          <a:spcPts val="780"/>
        </a:spcBef>
        <a:buFont typeface="Arial" panose="020B0604020202020204" pitchFamily="34" charset="0"/>
        <a:buChar char="•"/>
        <a:defRPr sz="3118" kern="1200">
          <a:solidFill>
            <a:schemeClr val="tx1"/>
          </a:solidFill>
          <a:latin typeface="+mn-lt"/>
          <a:ea typeface="+mn-ea"/>
          <a:cs typeface="+mn-cs"/>
        </a:defRPr>
      </a:lvl3pPr>
      <a:lvl4pPr marL="2494712"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4pPr>
      <a:lvl5pPr marL="3207487"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5pPr>
      <a:lvl6pPr marL="392026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6pPr>
      <a:lvl7pPr marL="463303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7pPr>
      <a:lvl8pPr marL="534581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8pPr>
      <a:lvl9pPr marL="605858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9pPr>
    </p:bodyStyle>
    <p:otherStyle>
      <a:defPPr>
        <a:defRPr lang="en-US"/>
      </a:defPPr>
      <a:lvl1pPr marL="0" algn="l" defTabSz="1425550" rtl="0" eaLnBrk="1" latinLnBrk="0" hangingPunct="1">
        <a:defRPr sz="2806" kern="1200">
          <a:solidFill>
            <a:schemeClr val="tx1"/>
          </a:solidFill>
          <a:latin typeface="+mn-lt"/>
          <a:ea typeface="+mn-ea"/>
          <a:cs typeface="+mn-cs"/>
        </a:defRPr>
      </a:lvl1pPr>
      <a:lvl2pPr marL="712775" algn="l" defTabSz="1425550" rtl="0" eaLnBrk="1" latinLnBrk="0" hangingPunct="1">
        <a:defRPr sz="2806" kern="1200">
          <a:solidFill>
            <a:schemeClr val="tx1"/>
          </a:solidFill>
          <a:latin typeface="+mn-lt"/>
          <a:ea typeface="+mn-ea"/>
          <a:cs typeface="+mn-cs"/>
        </a:defRPr>
      </a:lvl2pPr>
      <a:lvl3pPr marL="1425550" algn="l" defTabSz="1425550" rtl="0" eaLnBrk="1" latinLnBrk="0" hangingPunct="1">
        <a:defRPr sz="2806" kern="1200">
          <a:solidFill>
            <a:schemeClr val="tx1"/>
          </a:solidFill>
          <a:latin typeface="+mn-lt"/>
          <a:ea typeface="+mn-ea"/>
          <a:cs typeface="+mn-cs"/>
        </a:defRPr>
      </a:lvl3pPr>
      <a:lvl4pPr marL="2138324" algn="l" defTabSz="1425550" rtl="0" eaLnBrk="1" latinLnBrk="0" hangingPunct="1">
        <a:defRPr sz="2806" kern="1200">
          <a:solidFill>
            <a:schemeClr val="tx1"/>
          </a:solidFill>
          <a:latin typeface="+mn-lt"/>
          <a:ea typeface="+mn-ea"/>
          <a:cs typeface="+mn-cs"/>
        </a:defRPr>
      </a:lvl4pPr>
      <a:lvl5pPr marL="2851099" algn="l" defTabSz="1425550" rtl="0" eaLnBrk="1" latinLnBrk="0" hangingPunct="1">
        <a:defRPr sz="2806" kern="1200">
          <a:solidFill>
            <a:schemeClr val="tx1"/>
          </a:solidFill>
          <a:latin typeface="+mn-lt"/>
          <a:ea typeface="+mn-ea"/>
          <a:cs typeface="+mn-cs"/>
        </a:defRPr>
      </a:lvl5pPr>
      <a:lvl6pPr marL="3563874" algn="l" defTabSz="1425550" rtl="0" eaLnBrk="1" latinLnBrk="0" hangingPunct="1">
        <a:defRPr sz="2806" kern="1200">
          <a:solidFill>
            <a:schemeClr val="tx1"/>
          </a:solidFill>
          <a:latin typeface="+mn-lt"/>
          <a:ea typeface="+mn-ea"/>
          <a:cs typeface="+mn-cs"/>
        </a:defRPr>
      </a:lvl6pPr>
      <a:lvl7pPr marL="4276649" algn="l" defTabSz="1425550" rtl="0" eaLnBrk="1" latinLnBrk="0" hangingPunct="1">
        <a:defRPr sz="2806" kern="1200">
          <a:solidFill>
            <a:schemeClr val="tx1"/>
          </a:solidFill>
          <a:latin typeface="+mn-lt"/>
          <a:ea typeface="+mn-ea"/>
          <a:cs typeface="+mn-cs"/>
        </a:defRPr>
      </a:lvl7pPr>
      <a:lvl8pPr marL="4989424" algn="l" defTabSz="1425550" rtl="0" eaLnBrk="1" latinLnBrk="0" hangingPunct="1">
        <a:defRPr sz="2806" kern="1200">
          <a:solidFill>
            <a:schemeClr val="tx1"/>
          </a:solidFill>
          <a:latin typeface="+mn-lt"/>
          <a:ea typeface="+mn-ea"/>
          <a:cs typeface="+mn-cs"/>
        </a:defRPr>
      </a:lvl8pPr>
      <a:lvl9pPr marL="5702198" algn="l" defTabSz="1425550" rtl="0" eaLnBrk="1" latinLnBrk="0" hangingPunct="1">
        <a:defRPr sz="2806"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image" Target="../media/image2.png"/><Relationship Id="rId7" Type="http://schemas.openxmlformats.org/officeDocument/2006/relationships/image" Target="../media/image6.jpeg"/><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image" Target="../media/image5.jpeg"/><Relationship Id="rId11" Type="http://schemas.openxmlformats.org/officeDocument/2006/relationships/image" Target="../media/image10.jpeg"/><Relationship Id="rId5" Type="http://schemas.openxmlformats.org/officeDocument/2006/relationships/image" Target="../media/image4.jpeg"/><Relationship Id="rId10" Type="http://schemas.openxmlformats.org/officeDocument/2006/relationships/image" Target="../media/image9.jpeg"/><Relationship Id="rId4" Type="http://schemas.openxmlformats.org/officeDocument/2006/relationships/image" Target="../media/image3.jpeg"/><Relationship Id="rId9" Type="http://schemas.openxmlformats.org/officeDocument/2006/relationships/image" Target="../media/image8.jpeg"/></Relationships>
</file>

<file path=ppt/slides/_rels/slide2.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Picture 15" descr="Shape, rectangle&#10;&#10;Description automatically generated">
            <a:extLst>
              <a:ext uri="{FF2B5EF4-FFF2-40B4-BE49-F238E27FC236}">
                <a16:creationId xmlns:a16="http://schemas.microsoft.com/office/drawing/2014/main" id="{4B1E7273-DB54-78AB-B7F4-503D942EA53B}"/>
              </a:ext>
            </a:extLst>
          </p:cNvPr>
          <p:cNvPicPr>
            <a:picLocks noChangeAspect="1"/>
          </p:cNvPicPr>
          <p:nvPr/>
        </p:nvPicPr>
        <p:blipFill>
          <a:blip r:embed="rId2">
            <a:alphaModFix/>
          </a:blip>
          <a:stretch>
            <a:fillRect/>
          </a:stretch>
        </p:blipFill>
        <p:spPr>
          <a:xfrm>
            <a:off x="7751591" y="417122"/>
            <a:ext cx="7176652" cy="8748922"/>
          </a:xfrm>
          <a:prstGeom prst="rect">
            <a:avLst/>
          </a:prstGeom>
        </p:spPr>
      </p:pic>
      <p:sp>
        <p:nvSpPr>
          <p:cNvPr id="17" name="Text Box 23">
            <a:extLst>
              <a:ext uri="{FF2B5EF4-FFF2-40B4-BE49-F238E27FC236}">
                <a16:creationId xmlns:a16="http://schemas.microsoft.com/office/drawing/2014/main" id="{1E14AAD1-56FE-6AFF-ED06-45802F91C36B}"/>
              </a:ext>
            </a:extLst>
          </p:cNvPr>
          <p:cNvSpPr txBox="1">
            <a:spLocks noChangeArrowheads="1"/>
          </p:cNvSpPr>
          <p:nvPr/>
        </p:nvSpPr>
        <p:spPr bwMode="auto">
          <a:xfrm>
            <a:off x="8230915" y="7098392"/>
            <a:ext cx="6120130" cy="2176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gn="ctr">
              <a:lnSpc>
                <a:spcPct val="127000"/>
              </a:lnSpc>
            </a:pPr>
            <a:r>
              <a:rPr lang="en-GB" sz="1400" b="1" dirty="0">
                <a:solidFill>
                  <a:srgbClr val="0070C0"/>
                </a:solidFill>
                <a:latin typeface="Helvetica" panose="020B0604020202020204" pitchFamily="34" charset="0"/>
                <a:cs typeface="Helvetica" panose="020B0604020202020204" pitchFamily="34" charset="0"/>
              </a:rPr>
              <a:t>A Beautifully Presented Four Bedroom Detached House Benefiting From A Delightful Corner Plot  And Situated In A Popular Location Close To A Range Of Amenities</a:t>
            </a:r>
            <a:endParaRPr lang="en-GB" sz="1250" b="1" dirty="0">
              <a:solidFill>
                <a:srgbClr val="0070C0"/>
              </a:solidFill>
              <a:latin typeface="Helvetica" panose="020B0604020202020204" pitchFamily="34" charset="0"/>
              <a:cs typeface="Helvetica" panose="020B0604020202020204" pitchFamily="34" charset="0"/>
            </a:endParaRPr>
          </a:p>
          <a:p>
            <a:pPr algn="ctr">
              <a:lnSpc>
                <a:spcPct val="127000"/>
              </a:lnSpc>
            </a:pPr>
            <a:r>
              <a:rPr lang="en-GB" sz="1050" dirty="0">
                <a:solidFill>
                  <a:srgbClr val="000000"/>
                </a:solidFill>
                <a:effectLst/>
                <a:latin typeface="Helvetica" panose="020B0604020202020204" pitchFamily="34" charset="0"/>
                <a:ea typeface="Times New Roman" panose="02020603050405020304" pitchFamily="18" charset="0"/>
                <a:cs typeface="HelveticaNeueLT-Roman"/>
              </a:rPr>
              <a:t>Reception Hall • </a:t>
            </a:r>
            <a:r>
              <a:rPr lang="en-GB" sz="1050" dirty="0">
                <a:solidFill>
                  <a:srgbClr val="000000"/>
                </a:solidFill>
                <a:latin typeface="Helvetica" panose="020B0604020202020204" pitchFamily="34" charset="0"/>
                <a:ea typeface="Times New Roman" panose="02020603050405020304" pitchFamily="18" charset="0"/>
                <a:cs typeface="HelveticaNeueLT-Roman"/>
              </a:rPr>
              <a:t>Sitting Room</a:t>
            </a:r>
            <a:r>
              <a:rPr lang="en-GB" sz="1050" dirty="0">
                <a:solidFill>
                  <a:srgbClr val="000000"/>
                </a:solidFill>
                <a:effectLst/>
                <a:latin typeface="Helvetica" panose="020B0604020202020204" pitchFamily="34" charset="0"/>
                <a:ea typeface="Times New Roman" panose="02020603050405020304" pitchFamily="18" charset="0"/>
                <a:cs typeface="HelveticaNeueLT-Roman"/>
              </a:rPr>
              <a:t> With Bi-Folding Doors • Quality Fitted Kitchen/Breakfast Room • </a:t>
            </a:r>
            <a:endParaRPr lang="en-GB" sz="1050" dirty="0">
              <a:effectLst/>
              <a:latin typeface="Times New Roman" panose="02020603050405020304" pitchFamily="18" charset="0"/>
              <a:ea typeface="Times New Roman" panose="02020603050405020304" pitchFamily="18" charset="0"/>
            </a:endParaRPr>
          </a:p>
          <a:p>
            <a:pPr algn="ctr">
              <a:lnSpc>
                <a:spcPct val="127000"/>
              </a:lnSpc>
            </a:pPr>
            <a:r>
              <a:rPr lang="en-GB" sz="1050" dirty="0">
                <a:solidFill>
                  <a:srgbClr val="000000"/>
                </a:solidFill>
                <a:effectLst/>
                <a:latin typeface="Helvetica" panose="020B0604020202020204" pitchFamily="34" charset="0"/>
                <a:ea typeface="Times New Roman" panose="02020603050405020304" pitchFamily="18" charset="0"/>
                <a:cs typeface="HelveticaNeueLT-Roman"/>
              </a:rPr>
              <a:t>Ground Floor Cloakroom/WC &amp; Separate Utility Room • </a:t>
            </a:r>
          </a:p>
          <a:p>
            <a:pPr algn="ctr">
              <a:lnSpc>
                <a:spcPct val="127000"/>
              </a:lnSpc>
            </a:pPr>
            <a:r>
              <a:rPr lang="en-GB" sz="1050" dirty="0">
                <a:solidFill>
                  <a:srgbClr val="000000"/>
                </a:solidFill>
                <a:effectLst/>
                <a:latin typeface="Helvetica" panose="020B0604020202020204" pitchFamily="34" charset="0"/>
                <a:ea typeface="Times New Roman" panose="02020603050405020304" pitchFamily="18" charset="0"/>
                <a:cs typeface="HelveticaNeueLT-Roman"/>
              </a:rPr>
              <a:t>Four First Floor Bedrooms - Main With En-Suite Shower Room/WC • </a:t>
            </a:r>
            <a:r>
              <a:rPr lang="en-GB" sz="1050" dirty="0">
                <a:solidFill>
                  <a:srgbClr val="000000"/>
                </a:solidFill>
                <a:latin typeface="Helvetica" panose="020B0604020202020204" pitchFamily="34" charset="0"/>
                <a:ea typeface="Times New Roman" panose="02020603050405020304" pitchFamily="18" charset="0"/>
                <a:cs typeface="HelveticaNeueLT-Roman"/>
              </a:rPr>
              <a:t>First Floor Wet Room/WC </a:t>
            </a:r>
            <a:r>
              <a:rPr lang="en-GB" sz="1050" dirty="0">
                <a:solidFill>
                  <a:srgbClr val="000000"/>
                </a:solidFill>
                <a:effectLst/>
                <a:latin typeface="Helvetica" panose="020B0604020202020204" pitchFamily="34" charset="0"/>
                <a:ea typeface="Times New Roman" panose="02020603050405020304" pitchFamily="18" charset="0"/>
                <a:cs typeface="HelveticaNeueLT-Roman"/>
              </a:rPr>
              <a:t>• Attractive Landscaped Southerly Facing Gardens With Decked Area • </a:t>
            </a:r>
          </a:p>
          <a:p>
            <a:pPr algn="ctr">
              <a:lnSpc>
                <a:spcPct val="127000"/>
              </a:lnSpc>
            </a:pPr>
            <a:r>
              <a:rPr lang="en-GB" sz="1050" dirty="0">
                <a:solidFill>
                  <a:srgbClr val="000000"/>
                </a:solidFill>
                <a:effectLst/>
                <a:latin typeface="Helvetica" panose="020B0604020202020204" pitchFamily="34" charset="0"/>
                <a:ea typeface="Times New Roman" panose="02020603050405020304" pitchFamily="18" charset="0"/>
                <a:cs typeface="HelveticaNeueLT-Roman"/>
              </a:rPr>
              <a:t>Gas Central Heating &amp; Double Glazed Windows • Block Paved Driveway • Garage •</a:t>
            </a:r>
            <a:endParaRPr lang="en-GB" sz="1050" dirty="0">
              <a:solidFill>
                <a:srgbClr val="000000"/>
              </a:solidFill>
              <a:latin typeface="Helvetica" panose="020B0604020202020204" pitchFamily="34" charset="0"/>
              <a:ea typeface="Times New Roman" panose="02020603050405020304" pitchFamily="18" charset="0"/>
              <a:cs typeface="HelveticaNeueLT-Roman"/>
            </a:endParaRPr>
          </a:p>
          <a:p>
            <a:pPr algn="ctr">
              <a:lnSpc>
                <a:spcPct val="127000"/>
              </a:lnSpc>
            </a:pPr>
            <a:r>
              <a:rPr lang="en-GB" sz="1050" dirty="0">
                <a:solidFill>
                  <a:srgbClr val="000000"/>
                </a:solidFill>
                <a:effectLst/>
                <a:latin typeface="Helvetica" panose="020B0604020202020204" pitchFamily="34" charset="0"/>
                <a:ea typeface="Times New Roman" panose="02020603050405020304" pitchFamily="18" charset="0"/>
                <a:cs typeface="HelveticaNeueLT-Roman"/>
              </a:rPr>
              <a:t> Further Gated Area Ideal For Caravan/Boat • Recently Modernised • Viewing Highly Recommended •</a:t>
            </a:r>
            <a:endParaRPr lang="en-GB" sz="1050" dirty="0">
              <a:effectLst/>
              <a:latin typeface="Times New Roman" panose="02020603050405020304" pitchFamily="18" charset="0"/>
              <a:ea typeface="Times New Roman" panose="02020603050405020304" pitchFamily="18" charset="0"/>
            </a:endParaRPr>
          </a:p>
        </p:txBody>
      </p:sp>
      <p:sp>
        <p:nvSpPr>
          <p:cNvPr id="20" name="Text Box 24">
            <a:extLst>
              <a:ext uri="{FF2B5EF4-FFF2-40B4-BE49-F238E27FC236}">
                <a16:creationId xmlns:a16="http://schemas.microsoft.com/office/drawing/2014/main" id="{091C62D5-6A48-5D3C-30F0-C9E302EBA621}"/>
              </a:ext>
            </a:extLst>
          </p:cNvPr>
          <p:cNvSpPr txBox="1">
            <a:spLocks noChangeArrowheads="1"/>
          </p:cNvSpPr>
          <p:nvPr/>
        </p:nvSpPr>
        <p:spPr bwMode="auto">
          <a:xfrm>
            <a:off x="12570920" y="1751903"/>
            <a:ext cx="1925181" cy="8355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nSpc>
                <a:spcPct val="120000"/>
              </a:lnSpc>
              <a:tabLst>
                <a:tab pos="685800" algn="l"/>
              </a:tabLst>
            </a:pPr>
            <a:r>
              <a:rPr lang="en-GB" sz="1200" dirty="0">
                <a:solidFill>
                  <a:srgbClr val="0057A8"/>
                </a:solidFill>
                <a:effectLst/>
                <a:latin typeface="HelveticaNeueLT-Roman"/>
                <a:ea typeface="Times New Roman" panose="02020603050405020304" pitchFamily="18" charset="0"/>
                <a:cs typeface="HelveticaNeueLT-Roman"/>
              </a:rPr>
              <a:t>GUIDE PRICE</a:t>
            </a:r>
            <a:r>
              <a:rPr lang="en-GB" sz="1200" dirty="0">
                <a:solidFill>
                  <a:srgbClr val="0048FF"/>
                </a:solidFill>
                <a:effectLst/>
                <a:latin typeface="HelveticaNeueLT-Roman"/>
                <a:ea typeface="Times New Roman" panose="02020603050405020304" pitchFamily="18" charset="0"/>
                <a:cs typeface="HelveticaNeueLT-Roman"/>
              </a:rPr>
              <a:t> </a:t>
            </a:r>
            <a:r>
              <a:rPr lang="en-GB" sz="1900" dirty="0">
                <a:solidFill>
                  <a:srgbClr val="000000"/>
                </a:solidFill>
                <a:effectLst/>
                <a:latin typeface="HelveticaNeueLT-Roman"/>
                <a:ea typeface="Times New Roman" panose="02020603050405020304" pitchFamily="18" charset="0"/>
                <a:cs typeface="HelveticaNeueLT-Roman"/>
              </a:rPr>
              <a:t>£</a:t>
            </a:r>
            <a:r>
              <a:rPr lang="en-GB" sz="1900" dirty="0">
                <a:solidFill>
                  <a:srgbClr val="000000"/>
                </a:solidFill>
                <a:latin typeface="HelveticaNeueLT-Roman"/>
                <a:ea typeface="Times New Roman" panose="02020603050405020304" pitchFamily="18" charset="0"/>
                <a:cs typeface="HelveticaNeueLT-Roman"/>
              </a:rPr>
              <a:t>50</a:t>
            </a:r>
            <a:r>
              <a:rPr lang="en-GB" sz="1900" dirty="0">
                <a:solidFill>
                  <a:srgbClr val="000000"/>
                </a:solidFill>
                <a:effectLst/>
                <a:latin typeface="HelveticaNeueLT-Roman"/>
                <a:ea typeface="Times New Roman" panose="02020603050405020304" pitchFamily="18" charset="0"/>
                <a:cs typeface="HelveticaNeueLT-Roman"/>
              </a:rPr>
              <a:t>0</a:t>
            </a:r>
            <a:r>
              <a:rPr lang="en-GB" sz="1900" dirty="0">
                <a:solidFill>
                  <a:srgbClr val="000000"/>
                </a:solidFill>
                <a:latin typeface="HelveticaNeueLT-Roman"/>
                <a:ea typeface="Times New Roman" panose="02020603050405020304" pitchFamily="18" charset="0"/>
                <a:cs typeface="HelveticaNeueLT-Roman"/>
              </a:rPr>
              <a:t>,000</a:t>
            </a:r>
            <a:endParaRPr lang="en-GB" sz="1200" dirty="0">
              <a:effectLst/>
              <a:latin typeface="Times New Roman" panose="02020603050405020304" pitchFamily="18" charset="0"/>
              <a:ea typeface="Times New Roman" panose="02020603050405020304" pitchFamily="18" charset="0"/>
            </a:endParaRPr>
          </a:p>
          <a:p>
            <a:pPr>
              <a:lnSpc>
                <a:spcPct val="120000"/>
              </a:lnSpc>
              <a:tabLst>
                <a:tab pos="685800" algn="l"/>
              </a:tabLst>
            </a:pPr>
            <a:r>
              <a:rPr lang="en-GB" sz="1200" dirty="0">
                <a:solidFill>
                  <a:srgbClr val="0057A8"/>
                </a:solidFill>
                <a:effectLst/>
                <a:latin typeface="HelveticaNeueLT-Roman"/>
                <a:ea typeface="Times New Roman" panose="02020603050405020304" pitchFamily="18" charset="0"/>
                <a:cs typeface="HelveticaNeueLT-Roman"/>
              </a:rPr>
              <a:t>TENURE </a:t>
            </a:r>
            <a:r>
              <a:rPr lang="en-GB" sz="1200" dirty="0">
                <a:solidFill>
                  <a:srgbClr val="0048FF"/>
                </a:solidFill>
                <a:effectLst/>
                <a:latin typeface="HelveticaNeueLT-Roman"/>
                <a:ea typeface="Times New Roman" panose="02020603050405020304" pitchFamily="18" charset="0"/>
                <a:cs typeface="HelveticaNeueLT-Roman"/>
              </a:rPr>
              <a:t>	</a:t>
            </a:r>
            <a:r>
              <a:rPr lang="en-GB" sz="1200" dirty="0">
                <a:effectLst/>
                <a:latin typeface="HelveticaNeueLT-Roman"/>
                <a:ea typeface="Times New Roman" panose="02020603050405020304" pitchFamily="18" charset="0"/>
                <a:cs typeface="HelveticaNeueLT-Roman"/>
              </a:rPr>
              <a:t>Freehold</a:t>
            </a:r>
            <a:endParaRPr lang="en-GB" sz="1200" dirty="0">
              <a:effectLst/>
              <a:latin typeface="Times New Roman" panose="02020603050405020304" pitchFamily="18" charset="0"/>
              <a:ea typeface="Times New Roman" panose="02020603050405020304" pitchFamily="18" charset="0"/>
            </a:endParaRPr>
          </a:p>
          <a:p>
            <a:r>
              <a:rPr lang="en-GB" sz="1200" dirty="0">
                <a:effectLst/>
                <a:latin typeface="Times New Roman" panose="02020603050405020304" pitchFamily="18" charset="0"/>
                <a:ea typeface="Times New Roman" panose="02020603050405020304" pitchFamily="18" charset="0"/>
              </a:rPr>
              <a:t> </a:t>
            </a:r>
          </a:p>
        </p:txBody>
      </p:sp>
      <p:sp>
        <p:nvSpPr>
          <p:cNvPr id="21" name="Text Box 26">
            <a:extLst>
              <a:ext uri="{FF2B5EF4-FFF2-40B4-BE49-F238E27FC236}">
                <a16:creationId xmlns:a16="http://schemas.microsoft.com/office/drawing/2014/main" id="{6EF9207B-DFE2-5C64-D8E8-504DA677FC37}"/>
              </a:ext>
            </a:extLst>
          </p:cNvPr>
          <p:cNvSpPr txBox="1">
            <a:spLocks noChangeArrowheads="1"/>
          </p:cNvSpPr>
          <p:nvPr/>
        </p:nvSpPr>
        <p:spPr bwMode="auto">
          <a:xfrm>
            <a:off x="8230915" y="1804912"/>
            <a:ext cx="4063365" cy="6629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r>
              <a:rPr lang="en-GB" dirty="0">
                <a:solidFill>
                  <a:srgbClr val="FFFFFF"/>
                </a:solidFill>
                <a:latin typeface="HelveticaNeueLT-Medium"/>
                <a:ea typeface="Times New Roman" panose="02020603050405020304" pitchFamily="18" charset="0"/>
              </a:rPr>
              <a:t>30 York Close, Exmouth, EX8 4EQ</a:t>
            </a:r>
            <a:endParaRPr lang="en-GB" sz="1800" dirty="0">
              <a:effectLst/>
              <a:latin typeface="Times New Roman" panose="02020603050405020304" pitchFamily="18" charset="0"/>
              <a:ea typeface="Times New Roman" panose="02020603050405020304" pitchFamily="18" charset="0"/>
            </a:endParaRPr>
          </a:p>
        </p:txBody>
      </p:sp>
      <p:sp>
        <p:nvSpPr>
          <p:cNvPr id="22" name="Text Box 19">
            <a:extLst>
              <a:ext uri="{FF2B5EF4-FFF2-40B4-BE49-F238E27FC236}">
                <a16:creationId xmlns:a16="http://schemas.microsoft.com/office/drawing/2014/main" id="{B5E09519-8895-6BE0-CC84-333AE5155FA9}"/>
              </a:ext>
            </a:extLst>
          </p:cNvPr>
          <p:cNvSpPr txBox="1">
            <a:spLocks noChangeArrowheads="1"/>
          </p:cNvSpPr>
          <p:nvPr/>
        </p:nvSpPr>
        <p:spPr bwMode="auto">
          <a:xfrm>
            <a:off x="8230915" y="741447"/>
            <a:ext cx="6480175"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gn="r">
              <a:lnSpc>
                <a:spcPct val="115000"/>
              </a:lnSpc>
            </a:pPr>
            <a:r>
              <a:rPr lang="en-GB" sz="1800" dirty="0" err="1">
                <a:solidFill>
                  <a:srgbClr val="333333"/>
                </a:solidFill>
                <a:effectLst/>
                <a:latin typeface="Helvetica" pitchFamily="2" charset="0"/>
                <a:ea typeface="Times New Roman" panose="02020603050405020304" pitchFamily="18" charset="0"/>
                <a:cs typeface="HelveticaNeueLTStd-Bd"/>
              </a:rPr>
              <a:t>www.</a:t>
            </a:r>
            <a:r>
              <a:rPr lang="en-GB" sz="1800" dirty="0" err="1">
                <a:solidFill>
                  <a:srgbClr val="333333"/>
                </a:solidFill>
                <a:effectLst/>
                <a:latin typeface="Helvetica" pitchFamily="2" charset="0"/>
                <a:ea typeface="Times New Roman" panose="02020603050405020304" pitchFamily="18" charset="0"/>
                <a:cs typeface="HelveticaNeueLTStd-Md"/>
              </a:rPr>
              <a:t>pennys.net</a:t>
            </a:r>
            <a:endParaRPr lang="en-GB" sz="1200" dirty="0">
              <a:effectLst/>
              <a:latin typeface="Times New Roman" panose="02020603050405020304" pitchFamily="18" charset="0"/>
              <a:ea typeface="Times New Roman" panose="02020603050405020304" pitchFamily="18" charset="0"/>
            </a:endParaRPr>
          </a:p>
        </p:txBody>
      </p:sp>
      <p:cxnSp>
        <p:nvCxnSpPr>
          <p:cNvPr id="23" name="Straight Connector 22">
            <a:extLst>
              <a:ext uri="{FF2B5EF4-FFF2-40B4-BE49-F238E27FC236}">
                <a16:creationId xmlns:a16="http://schemas.microsoft.com/office/drawing/2014/main" id="{CFCBF282-AD09-E914-C52C-EB3FBC53349C}"/>
              </a:ext>
            </a:extLst>
          </p:cNvPr>
          <p:cNvCxnSpPr/>
          <p:nvPr/>
        </p:nvCxnSpPr>
        <p:spPr>
          <a:xfrm>
            <a:off x="7751591" y="9682947"/>
            <a:ext cx="7078779" cy="0"/>
          </a:xfrm>
          <a:prstGeom prst="line">
            <a:avLst/>
          </a:prstGeom>
          <a:ln w="28575">
            <a:solidFill>
              <a:srgbClr val="0057A7"/>
            </a:solidFill>
          </a:ln>
        </p:spPr>
        <p:style>
          <a:lnRef idx="1">
            <a:schemeClr val="accent1"/>
          </a:lnRef>
          <a:fillRef idx="0">
            <a:schemeClr val="accent1"/>
          </a:fillRef>
          <a:effectRef idx="0">
            <a:schemeClr val="accent1"/>
          </a:effectRef>
          <a:fontRef idx="minor">
            <a:schemeClr val="tx1"/>
          </a:fontRef>
        </p:style>
      </p:cxnSp>
      <p:sp>
        <p:nvSpPr>
          <p:cNvPr id="26" name="Rectangle 25">
            <a:extLst>
              <a:ext uri="{FF2B5EF4-FFF2-40B4-BE49-F238E27FC236}">
                <a16:creationId xmlns:a16="http://schemas.microsoft.com/office/drawing/2014/main" id="{36F1A157-92E8-A84F-7708-EA363B8D6491}"/>
              </a:ext>
            </a:extLst>
          </p:cNvPr>
          <p:cNvSpPr>
            <a:spLocks noChangeArrowheads="1"/>
          </p:cNvSpPr>
          <p:nvPr/>
        </p:nvSpPr>
        <p:spPr bwMode="auto">
          <a:xfrm>
            <a:off x="408260" y="359887"/>
            <a:ext cx="6840220" cy="9972040"/>
          </a:xfrm>
          <a:prstGeom prst="rect">
            <a:avLst/>
          </a:prstGeom>
          <a:noFill/>
          <a:ln w="44450">
            <a:solidFill>
              <a:srgbClr val="0057A8"/>
            </a:solidFill>
            <a:miter lim="800000"/>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GB"/>
          </a:p>
        </p:txBody>
      </p:sp>
      <p:sp>
        <p:nvSpPr>
          <p:cNvPr id="27" name="Text Box 22">
            <a:extLst>
              <a:ext uri="{FF2B5EF4-FFF2-40B4-BE49-F238E27FC236}">
                <a16:creationId xmlns:a16="http://schemas.microsoft.com/office/drawing/2014/main" id="{24A89932-7C65-608A-E3EC-D32690BE7309}"/>
              </a:ext>
            </a:extLst>
          </p:cNvPr>
          <p:cNvSpPr txBox="1">
            <a:spLocks noChangeArrowheads="1"/>
          </p:cNvSpPr>
          <p:nvPr/>
        </p:nvSpPr>
        <p:spPr bwMode="auto">
          <a:xfrm>
            <a:off x="592579" y="9682947"/>
            <a:ext cx="6480175" cy="4502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gn="just"/>
            <a:r>
              <a:rPr lang="en-GB" sz="600">
                <a:solidFill>
                  <a:srgbClr val="000000"/>
                </a:solidFill>
                <a:effectLst/>
                <a:latin typeface="Helvetica" pitchFamily="2" charset="0"/>
                <a:ea typeface="Times New Roman" panose="02020603050405020304" pitchFamily="18" charset="0"/>
                <a:cs typeface="Times-Italic" pitchFamily="2" charset="0"/>
              </a:rPr>
              <a:t>Pennys Estate Agents Limited for themselves and for the vendor of this property whose agents they are give notice that:- (1) These particulars do not constitute any part of an offer or a contract. (2) All statements contained in these particulars are made without responsibility on the part of Pennys Estate Agents Limited. (3) None of the statements contained in these particulars are to be relied upon as a statement or representation of fact. (4) Any intending purchaser must satisfy himself/herself by inspection or otherwise as to the correctness of each of the statements contained in these particulars. (5) The vendor does not make or give and neither do Pennys Estate Agents Limited nor any person in their employment has any authority to make or give any representation or warranty whatever in relation to this property.</a:t>
            </a:r>
            <a:endParaRPr lang="en-GB" sz="1200">
              <a:effectLst/>
              <a:latin typeface="Times New Roman" panose="02020603050405020304" pitchFamily="18" charset="0"/>
              <a:ea typeface="Times New Roman" panose="02020603050405020304" pitchFamily="18" charset="0"/>
            </a:endParaRPr>
          </a:p>
          <a:p>
            <a:r>
              <a:rPr lang="en-GB" sz="600">
                <a:solidFill>
                  <a:srgbClr val="000000"/>
                </a:solidFill>
                <a:effectLst/>
                <a:latin typeface="Helvetica" pitchFamily="2" charset="0"/>
                <a:ea typeface="Times New Roman" panose="02020603050405020304" pitchFamily="18" charset="0"/>
              </a:rPr>
              <a:t> </a:t>
            </a:r>
            <a:endParaRPr lang="en-GB" sz="1200">
              <a:effectLst/>
              <a:latin typeface="Times New Roman" panose="02020603050405020304" pitchFamily="18" charset="0"/>
              <a:ea typeface="Times New Roman" panose="02020603050405020304" pitchFamily="18" charset="0"/>
            </a:endParaRPr>
          </a:p>
        </p:txBody>
      </p:sp>
      <p:pic>
        <p:nvPicPr>
          <p:cNvPr id="53" name="Picture 52">
            <a:extLst>
              <a:ext uri="{FF2B5EF4-FFF2-40B4-BE49-F238E27FC236}">
                <a16:creationId xmlns:a16="http://schemas.microsoft.com/office/drawing/2014/main" id="{9EC478D6-12EA-3601-26AA-1125E32778FF}"/>
              </a:ext>
            </a:extLst>
          </p:cNvPr>
          <p:cNvPicPr>
            <a:picLocks noChangeAspect="1"/>
          </p:cNvPicPr>
          <p:nvPr/>
        </p:nvPicPr>
        <p:blipFill>
          <a:blip r:embed="rId3">
            <a:extLst>
              <a:ext uri="{28A0092B-C50C-407E-A947-70E740481C1C}">
                <a14:useLocalDpi xmlns:a14="http://schemas.microsoft.com/office/drawing/2010/main" val="0"/>
              </a:ext>
            </a:extLst>
          </a:blip>
          <a:srcRect b="35262"/>
          <a:stretch>
            <a:fillRect/>
          </a:stretch>
        </p:blipFill>
        <p:spPr bwMode="auto">
          <a:xfrm>
            <a:off x="7746699" y="9950366"/>
            <a:ext cx="1910470" cy="437313"/>
          </a:xfrm>
          <a:prstGeom prst="rect">
            <a:avLst/>
          </a:prstGeom>
          <a:noFill/>
        </p:spPr>
      </p:pic>
      <p:sp>
        <p:nvSpPr>
          <p:cNvPr id="54" name="Text Box 20">
            <a:extLst>
              <a:ext uri="{FF2B5EF4-FFF2-40B4-BE49-F238E27FC236}">
                <a16:creationId xmlns:a16="http://schemas.microsoft.com/office/drawing/2014/main" id="{8F2A2BE9-1C5F-7733-10AA-F18CCE2B41B7}"/>
              </a:ext>
            </a:extLst>
          </p:cNvPr>
          <p:cNvSpPr txBox="1">
            <a:spLocks noChangeArrowheads="1"/>
          </p:cNvSpPr>
          <p:nvPr/>
        </p:nvSpPr>
        <p:spPr bwMode="auto">
          <a:xfrm>
            <a:off x="7746699" y="9805151"/>
            <a:ext cx="677518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gn="r">
              <a:lnSpc>
                <a:spcPct val="115000"/>
              </a:lnSpc>
            </a:pPr>
            <a:r>
              <a:rPr lang="en-GB" sz="1100" dirty="0">
                <a:solidFill>
                  <a:srgbClr val="0057A8"/>
                </a:solidFill>
                <a:effectLst/>
                <a:latin typeface="Frutiger LT Std 55 Roman"/>
                <a:ea typeface="Times New Roman" panose="02020603050405020304" pitchFamily="18" charset="0"/>
                <a:cs typeface="HelveticaNeueLTStd-Bd"/>
              </a:rPr>
              <a:t>PENNYS ESTATE AGENTS</a:t>
            </a:r>
            <a:endParaRPr lang="en-GB" sz="1200" dirty="0">
              <a:effectLst/>
              <a:latin typeface="Times New Roman" panose="02020603050405020304" pitchFamily="18" charset="0"/>
              <a:ea typeface="Times New Roman" panose="02020603050405020304" pitchFamily="18" charset="0"/>
            </a:endParaRPr>
          </a:p>
          <a:p>
            <a:pPr algn="r">
              <a:lnSpc>
                <a:spcPct val="115000"/>
              </a:lnSpc>
            </a:pPr>
            <a:r>
              <a:rPr lang="en-GB" sz="1100" dirty="0">
                <a:solidFill>
                  <a:srgbClr val="818285"/>
                </a:solidFill>
                <a:effectLst/>
                <a:latin typeface="Frutiger LT Std 55 Roman"/>
                <a:ea typeface="Times New Roman" panose="02020603050405020304" pitchFamily="18" charset="0"/>
                <a:cs typeface="HelveticaNeueLTStd-Lt"/>
              </a:rPr>
              <a:t>2 Rolle House, Rolle Street, Exmouth, Devon, EX8 2SN</a:t>
            </a:r>
            <a:endParaRPr lang="en-GB" sz="1200" dirty="0">
              <a:effectLst/>
              <a:latin typeface="Times New Roman" panose="02020603050405020304" pitchFamily="18" charset="0"/>
              <a:ea typeface="Times New Roman" panose="02020603050405020304" pitchFamily="18" charset="0"/>
            </a:endParaRPr>
          </a:p>
          <a:p>
            <a:pPr algn="r">
              <a:lnSpc>
                <a:spcPct val="115000"/>
              </a:lnSpc>
            </a:pPr>
            <a:r>
              <a:rPr lang="en-GB" sz="1100" dirty="0">
                <a:solidFill>
                  <a:srgbClr val="0057A8"/>
                </a:solidFill>
                <a:effectLst/>
                <a:latin typeface="Frutiger LT Std 55 Roman"/>
                <a:ea typeface="Times New Roman" panose="02020603050405020304" pitchFamily="18" charset="0"/>
                <a:cs typeface="HelveticaNeueLTStd-Lt"/>
              </a:rPr>
              <a:t>Tel:</a:t>
            </a:r>
            <a:r>
              <a:rPr lang="en-GB" sz="1100" dirty="0">
                <a:solidFill>
                  <a:srgbClr val="0048FF"/>
                </a:solidFill>
                <a:effectLst/>
                <a:latin typeface="Frutiger LT Std 55 Roman"/>
                <a:ea typeface="Times New Roman" panose="02020603050405020304" pitchFamily="18" charset="0"/>
                <a:cs typeface="HelveticaNeueLTStd-Lt"/>
              </a:rPr>
              <a:t> </a:t>
            </a:r>
            <a:r>
              <a:rPr lang="en-GB" sz="1100" dirty="0">
                <a:solidFill>
                  <a:srgbClr val="818285"/>
                </a:solidFill>
                <a:effectLst/>
                <a:latin typeface="Frutiger LT Std 55 Roman"/>
                <a:ea typeface="Times New Roman" panose="02020603050405020304" pitchFamily="18" charset="0"/>
                <a:cs typeface="HelveticaNeueLTStd-Md"/>
              </a:rPr>
              <a:t>01395 264111 </a:t>
            </a:r>
            <a:r>
              <a:rPr lang="en-GB" sz="1100" dirty="0" err="1">
                <a:solidFill>
                  <a:srgbClr val="0057A8"/>
                </a:solidFill>
                <a:effectLst/>
                <a:latin typeface="Frutiger LT Std 55 Roman"/>
                <a:ea typeface="Times New Roman" panose="02020603050405020304" pitchFamily="18" charset="0"/>
                <a:cs typeface="HelveticaNeueLTStd-Lt"/>
              </a:rPr>
              <a:t>EMail</a:t>
            </a:r>
            <a:r>
              <a:rPr lang="en-GB" sz="1100" dirty="0">
                <a:solidFill>
                  <a:srgbClr val="0057A8"/>
                </a:solidFill>
                <a:effectLst/>
                <a:latin typeface="Frutiger LT Std 55 Roman"/>
                <a:ea typeface="Times New Roman" panose="02020603050405020304" pitchFamily="18" charset="0"/>
                <a:cs typeface="HelveticaNeueLTStd-Lt"/>
              </a:rPr>
              <a:t>:</a:t>
            </a:r>
            <a:r>
              <a:rPr lang="en-GB" sz="1100" dirty="0">
                <a:solidFill>
                  <a:srgbClr val="0048FF"/>
                </a:solidFill>
                <a:effectLst/>
                <a:latin typeface="Frutiger LT Std 55 Roman"/>
                <a:ea typeface="Times New Roman" panose="02020603050405020304" pitchFamily="18" charset="0"/>
                <a:cs typeface="HelveticaNeueLTStd-Lt"/>
              </a:rPr>
              <a:t> </a:t>
            </a:r>
            <a:r>
              <a:rPr lang="en-GB" sz="1100" dirty="0" err="1">
                <a:solidFill>
                  <a:srgbClr val="818285"/>
                </a:solidFill>
                <a:effectLst/>
                <a:latin typeface="Frutiger LT Std 55 Roman"/>
                <a:ea typeface="Times New Roman" panose="02020603050405020304" pitchFamily="18" charset="0"/>
                <a:cs typeface="HelveticaNeueLTStd-Md"/>
              </a:rPr>
              <a:t>help@pennys.net</a:t>
            </a:r>
            <a:endParaRPr lang="en-GB" sz="1200" dirty="0">
              <a:effectLst/>
              <a:latin typeface="Times New Roman" panose="02020603050405020304" pitchFamily="18" charset="0"/>
              <a:ea typeface="Times New Roman" panose="02020603050405020304" pitchFamily="18" charset="0"/>
            </a:endParaRPr>
          </a:p>
        </p:txBody>
      </p:sp>
      <p:sp>
        <p:nvSpPr>
          <p:cNvPr id="5" name="TextBox 4">
            <a:extLst>
              <a:ext uri="{FF2B5EF4-FFF2-40B4-BE49-F238E27FC236}">
                <a16:creationId xmlns:a16="http://schemas.microsoft.com/office/drawing/2014/main" id="{5D572870-F8B2-B9BC-1A37-B015BCF31B4B}"/>
              </a:ext>
            </a:extLst>
          </p:cNvPr>
          <p:cNvSpPr txBox="1"/>
          <p:nvPr/>
        </p:nvSpPr>
        <p:spPr>
          <a:xfrm>
            <a:off x="14581541" y="4320142"/>
            <a:ext cx="3155749" cy="1607304"/>
          </a:xfrm>
          <a:prstGeom prst="rect">
            <a:avLst/>
          </a:prstGeom>
          <a:noFill/>
          <a:ln>
            <a:noFill/>
          </a:ln>
        </p:spPr>
        <p:txBody>
          <a:bodyPr wrap="square" rtlCol="0">
            <a:spAutoFit/>
          </a:bodyPr>
          <a:lstStyle/>
          <a:p>
            <a:endParaRPr lang="en-GB" dirty="0"/>
          </a:p>
        </p:txBody>
      </p:sp>
      <p:pic>
        <p:nvPicPr>
          <p:cNvPr id="2" name="Picture 2">
            <a:extLst>
              <a:ext uri="{FF2B5EF4-FFF2-40B4-BE49-F238E27FC236}">
                <a16:creationId xmlns:a16="http://schemas.microsoft.com/office/drawing/2014/main" id="{761F9AB4-0F09-DF22-2CFE-BE31CE9F6BD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124153" y="2630000"/>
            <a:ext cx="6371948" cy="4444418"/>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4">
            <a:extLst>
              <a:ext uri="{FF2B5EF4-FFF2-40B4-BE49-F238E27FC236}">
                <a16:creationId xmlns:a16="http://schemas.microsoft.com/office/drawing/2014/main" id="{1B4499AB-8EF5-1829-B332-BE6BAE7C587B}"/>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53912" y="545285"/>
            <a:ext cx="3111435" cy="2444151"/>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6">
            <a:extLst>
              <a:ext uri="{FF2B5EF4-FFF2-40B4-BE49-F238E27FC236}">
                <a16:creationId xmlns:a16="http://schemas.microsoft.com/office/drawing/2014/main" id="{B0BD1A4A-D001-317B-0913-E25905F85257}"/>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880802" y="545285"/>
            <a:ext cx="3168963" cy="2444151"/>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8">
            <a:extLst>
              <a:ext uri="{FF2B5EF4-FFF2-40B4-BE49-F238E27FC236}">
                <a16:creationId xmlns:a16="http://schemas.microsoft.com/office/drawing/2014/main" id="{3C5753E5-4461-4739-6CB5-F92556DD1D44}"/>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53912" y="3113639"/>
            <a:ext cx="3111435" cy="2166108"/>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10">
            <a:extLst>
              <a:ext uri="{FF2B5EF4-FFF2-40B4-BE49-F238E27FC236}">
                <a16:creationId xmlns:a16="http://schemas.microsoft.com/office/drawing/2014/main" id="{A26839BC-D46C-E636-42B5-C78E43E58BD9}"/>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877072" y="3113640"/>
            <a:ext cx="3159624" cy="2166108"/>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12">
            <a:extLst>
              <a:ext uri="{FF2B5EF4-FFF2-40B4-BE49-F238E27FC236}">
                <a16:creationId xmlns:a16="http://schemas.microsoft.com/office/drawing/2014/main" id="{10586E07-042E-9C7A-E276-666B218C9A4C}"/>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53912" y="5412064"/>
            <a:ext cx="3111435" cy="2216105"/>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14">
            <a:extLst>
              <a:ext uri="{FF2B5EF4-FFF2-40B4-BE49-F238E27FC236}">
                <a16:creationId xmlns:a16="http://schemas.microsoft.com/office/drawing/2014/main" id="{5E653604-9BB8-561C-A8B8-45EC3A2BBC0C}"/>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872965" y="5412064"/>
            <a:ext cx="3159624" cy="2216105"/>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16">
            <a:extLst>
              <a:ext uri="{FF2B5EF4-FFF2-40B4-BE49-F238E27FC236}">
                <a16:creationId xmlns:a16="http://schemas.microsoft.com/office/drawing/2014/main" id="{9CECCCEE-6730-5357-FB60-BCA90AC53E72}"/>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2559293" y="7945427"/>
            <a:ext cx="2538153" cy="153875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257571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1D6223F6-458B-E99C-D36C-F83874E3BA7C}"/>
              </a:ext>
            </a:extLst>
          </p:cNvPr>
          <p:cNvSpPr>
            <a:spLocks noChangeArrowheads="1"/>
          </p:cNvSpPr>
          <p:nvPr/>
        </p:nvSpPr>
        <p:spPr bwMode="auto">
          <a:xfrm>
            <a:off x="359093" y="359887"/>
            <a:ext cx="6840220" cy="9972040"/>
          </a:xfrm>
          <a:prstGeom prst="rect">
            <a:avLst/>
          </a:prstGeom>
          <a:noFill/>
          <a:ln w="4445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GB"/>
          </a:p>
        </p:txBody>
      </p:sp>
      <p:sp>
        <p:nvSpPr>
          <p:cNvPr id="5" name="Rectangle 4">
            <a:extLst>
              <a:ext uri="{FF2B5EF4-FFF2-40B4-BE49-F238E27FC236}">
                <a16:creationId xmlns:a16="http://schemas.microsoft.com/office/drawing/2014/main" id="{BE30A96B-7BF2-8E4F-34A1-0C71741340FA}"/>
              </a:ext>
            </a:extLst>
          </p:cNvPr>
          <p:cNvSpPr>
            <a:spLocks noChangeArrowheads="1"/>
          </p:cNvSpPr>
          <p:nvPr/>
        </p:nvSpPr>
        <p:spPr bwMode="auto">
          <a:xfrm>
            <a:off x="7920038" y="359887"/>
            <a:ext cx="6840220" cy="9972040"/>
          </a:xfrm>
          <a:prstGeom prst="rect">
            <a:avLst/>
          </a:prstGeom>
          <a:noFill/>
          <a:ln w="4445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GB"/>
          </a:p>
        </p:txBody>
      </p:sp>
      <p:sp>
        <p:nvSpPr>
          <p:cNvPr id="12" name="TextBox 11">
            <a:extLst>
              <a:ext uri="{FF2B5EF4-FFF2-40B4-BE49-F238E27FC236}">
                <a16:creationId xmlns:a16="http://schemas.microsoft.com/office/drawing/2014/main" id="{CCBE93BF-9BF8-8E64-90F4-53084BDB732A}"/>
              </a:ext>
            </a:extLst>
          </p:cNvPr>
          <p:cNvSpPr txBox="1"/>
          <p:nvPr/>
        </p:nvSpPr>
        <p:spPr>
          <a:xfrm>
            <a:off x="539115" y="522605"/>
            <a:ext cx="6429244" cy="18420427"/>
          </a:xfrm>
          <a:prstGeom prst="rect">
            <a:avLst/>
          </a:prstGeom>
          <a:noFill/>
        </p:spPr>
        <p:txBody>
          <a:bodyPr wrap="square" rtlCol="0">
            <a:spAutoFit/>
          </a:bodyPr>
          <a:lstStyle/>
          <a:p>
            <a:pPr algn="ctr"/>
            <a:r>
              <a:rPr lang="en-GB" sz="1400" b="1" dirty="0">
                <a:solidFill>
                  <a:srgbClr val="333333"/>
                </a:solidFill>
                <a:effectLst/>
                <a:ea typeface="Times New Roman" panose="02020603050405020304" pitchFamily="18" charset="0"/>
                <a:cs typeface="Helvetica" panose="020B0604020202020204" pitchFamily="34" charset="0"/>
              </a:rPr>
              <a:t>30 </a:t>
            </a:r>
            <a:r>
              <a:rPr lang="en-GB" sz="1400" b="1" dirty="0">
                <a:solidFill>
                  <a:srgbClr val="333333"/>
                </a:solidFill>
                <a:ea typeface="Times New Roman" panose="02020603050405020304" pitchFamily="18" charset="0"/>
                <a:cs typeface="Helvetica" panose="020B0604020202020204" pitchFamily="34" charset="0"/>
              </a:rPr>
              <a:t>York Close, Exmouth, </a:t>
            </a:r>
            <a:r>
              <a:rPr lang="en-GB" sz="1400" b="1" dirty="0">
                <a:solidFill>
                  <a:srgbClr val="333333"/>
                </a:solidFill>
                <a:effectLst/>
                <a:ea typeface="Times New Roman" panose="02020603050405020304" pitchFamily="18" charset="0"/>
                <a:cs typeface="Helvetica" panose="020B0604020202020204" pitchFamily="34" charset="0"/>
              </a:rPr>
              <a:t>EX8 4EQ</a:t>
            </a:r>
            <a:endParaRPr lang="en-GB" sz="1200" dirty="0">
              <a:solidFill>
                <a:srgbClr val="333333"/>
              </a:solidFill>
              <a:effectLst/>
              <a:ea typeface="Times New Roman" panose="02020603050405020304" pitchFamily="18" charset="0"/>
              <a:cs typeface="Helvetica" panose="020B0604020202020204" pitchFamily="34" charset="0"/>
            </a:endParaRPr>
          </a:p>
          <a:p>
            <a:br>
              <a:rPr lang="en-GB" sz="1200" dirty="0">
                <a:latin typeface="Helvetica" panose="020B0604020202020204" pitchFamily="34" charset="0"/>
                <a:cs typeface="Helvetica" panose="020B0604020202020204" pitchFamily="34" charset="0"/>
              </a:rPr>
            </a:br>
            <a:r>
              <a:rPr lang="en-GB" sz="1200" b="1" dirty="0">
                <a:latin typeface="Helvetica" panose="020B0604020202020204" pitchFamily="34" charset="0"/>
                <a:cs typeface="Helvetica" panose="020B0604020202020204" pitchFamily="34" charset="0"/>
              </a:rPr>
              <a:t>THE ACCOMMODATION COMPRISES:</a:t>
            </a:r>
            <a:r>
              <a:rPr lang="en-GB" sz="1200" dirty="0">
                <a:latin typeface="Helvetica" panose="020B0604020202020204" pitchFamily="34" charset="0"/>
                <a:cs typeface="Helvetica" panose="020B0604020202020204" pitchFamily="34" charset="0"/>
              </a:rPr>
              <a:t> Composite front door to:</a:t>
            </a:r>
            <a:br>
              <a:rPr lang="en-GB" sz="1200" dirty="0">
                <a:latin typeface="Helvetica" panose="020B0604020202020204" pitchFamily="34" charset="0"/>
                <a:cs typeface="Helvetica" panose="020B0604020202020204" pitchFamily="34" charset="0"/>
              </a:rPr>
            </a:br>
            <a:br>
              <a:rPr lang="en-GB" sz="1200" dirty="0">
                <a:latin typeface="Helvetica" panose="020B0604020202020204" pitchFamily="34" charset="0"/>
                <a:cs typeface="Helvetica" panose="020B0604020202020204" pitchFamily="34" charset="0"/>
              </a:rPr>
            </a:br>
            <a:r>
              <a:rPr lang="en-GB" sz="1200" b="1" dirty="0">
                <a:latin typeface="Helvetica" panose="020B0604020202020204" pitchFamily="34" charset="0"/>
                <a:cs typeface="Helvetica" panose="020B0604020202020204" pitchFamily="34" charset="0"/>
              </a:rPr>
              <a:t>RECEPTION HALL: </a:t>
            </a:r>
            <a:r>
              <a:rPr lang="en-GB" sz="1200" dirty="0">
                <a:latin typeface="Helvetica" panose="020B0604020202020204" pitchFamily="34" charset="0"/>
                <a:cs typeface="Helvetica" panose="020B0604020202020204" pitchFamily="34" charset="0"/>
              </a:rPr>
              <a:t>Antique style radiator; stairs to first floor landing.</a:t>
            </a:r>
            <a:br>
              <a:rPr lang="en-GB" sz="1200" dirty="0">
                <a:latin typeface="Helvetica" panose="020B0604020202020204" pitchFamily="34" charset="0"/>
                <a:cs typeface="Helvetica" panose="020B0604020202020204" pitchFamily="34" charset="0"/>
              </a:rPr>
            </a:br>
            <a:br>
              <a:rPr lang="en-GB" sz="1200" dirty="0">
                <a:latin typeface="Helvetica" panose="020B0604020202020204" pitchFamily="34" charset="0"/>
                <a:cs typeface="Helvetica" panose="020B0604020202020204" pitchFamily="34" charset="0"/>
              </a:rPr>
            </a:br>
            <a:r>
              <a:rPr lang="en-GB" sz="1200" b="1" dirty="0">
                <a:latin typeface="Helvetica" panose="020B0604020202020204" pitchFamily="34" charset="0"/>
                <a:cs typeface="Helvetica" panose="020B0604020202020204" pitchFamily="34" charset="0"/>
              </a:rPr>
              <a:t>SITTING ROOM: </a:t>
            </a:r>
            <a:r>
              <a:rPr lang="en-GB" sz="1200" dirty="0">
                <a:latin typeface="Helvetica" panose="020B0604020202020204" pitchFamily="34" charset="0"/>
                <a:cs typeface="Helvetica" panose="020B0604020202020204" pitchFamily="34" charset="0"/>
              </a:rPr>
              <a:t>5.89m x 3.61m (19'4" x 11'10") A bright room with bi-folding doors opening onto the gardens; television point; upright radiator.</a:t>
            </a:r>
            <a:br>
              <a:rPr lang="en-GB" sz="1200" dirty="0">
                <a:latin typeface="Helvetica" panose="020B0604020202020204" pitchFamily="34" charset="0"/>
                <a:cs typeface="Helvetica" panose="020B0604020202020204" pitchFamily="34" charset="0"/>
              </a:rPr>
            </a:br>
            <a:br>
              <a:rPr lang="en-GB" sz="1200" dirty="0">
                <a:latin typeface="Helvetica" panose="020B0604020202020204" pitchFamily="34" charset="0"/>
                <a:cs typeface="Helvetica" panose="020B0604020202020204" pitchFamily="34" charset="0"/>
              </a:rPr>
            </a:br>
            <a:r>
              <a:rPr lang="en-GB" sz="1200" b="1" dirty="0">
                <a:latin typeface="Helvetica" panose="020B0604020202020204" pitchFamily="34" charset="0"/>
                <a:cs typeface="Helvetica" panose="020B0604020202020204" pitchFamily="34" charset="0"/>
              </a:rPr>
              <a:t>KITCHEN/BREAKFAST ROOM:</a:t>
            </a:r>
            <a:r>
              <a:rPr lang="en-GB" sz="1200" dirty="0">
                <a:latin typeface="Helvetica" panose="020B0604020202020204" pitchFamily="34" charset="0"/>
                <a:cs typeface="Helvetica" panose="020B0604020202020204" pitchFamily="34" charset="0"/>
              </a:rPr>
              <a:t> 4.09m x 3m (13'5" x 9'10") A well appointed quality kitchen with granite worktop surfaces with integrated sink unit and drainer; range of cupboards, drawer units and built in fridge freezer under worktops; induction hob with extractor over; Smeg oven and microwave; wall mounted cupboards; bi-folding doors to rear decked area; upright radiator.</a:t>
            </a:r>
            <a:br>
              <a:rPr lang="en-GB" sz="1200" dirty="0">
                <a:latin typeface="Helvetica" panose="020B0604020202020204" pitchFamily="34" charset="0"/>
                <a:cs typeface="Helvetica" panose="020B0604020202020204" pitchFamily="34" charset="0"/>
              </a:rPr>
            </a:br>
            <a:br>
              <a:rPr lang="en-GB" sz="1200" dirty="0">
                <a:latin typeface="Helvetica" panose="020B0604020202020204" pitchFamily="34" charset="0"/>
                <a:cs typeface="Helvetica" panose="020B0604020202020204" pitchFamily="34" charset="0"/>
              </a:rPr>
            </a:br>
            <a:r>
              <a:rPr lang="en-GB" sz="1200" b="1" dirty="0">
                <a:latin typeface="Helvetica" panose="020B0604020202020204" pitchFamily="34" charset="0"/>
                <a:cs typeface="Helvetica" panose="020B0604020202020204" pitchFamily="34" charset="0"/>
              </a:rPr>
              <a:t>UTILITY ROOM: </a:t>
            </a:r>
            <a:r>
              <a:rPr lang="en-GB" sz="1200" dirty="0">
                <a:latin typeface="Helvetica" panose="020B0604020202020204" pitchFamily="34" charset="0"/>
                <a:cs typeface="Helvetica" panose="020B0604020202020204" pitchFamily="34" charset="0"/>
              </a:rPr>
              <a:t>2.49m x 1.8m (8'2" x 5'11") Worktop surfaces with built in dishwasher and plumbing for an automatic washing machine; cupboards beneath worktops; double glazed window and door to GARAGE.</a:t>
            </a:r>
            <a:br>
              <a:rPr lang="en-GB" sz="1200" dirty="0">
                <a:latin typeface="Helvetica" panose="020B0604020202020204" pitchFamily="34" charset="0"/>
                <a:cs typeface="Helvetica" panose="020B0604020202020204" pitchFamily="34" charset="0"/>
              </a:rPr>
            </a:br>
            <a:br>
              <a:rPr lang="en-GB" sz="1200" dirty="0">
                <a:latin typeface="Helvetica" panose="020B0604020202020204" pitchFamily="34" charset="0"/>
                <a:cs typeface="Helvetica" panose="020B0604020202020204" pitchFamily="34" charset="0"/>
              </a:rPr>
            </a:br>
            <a:r>
              <a:rPr lang="en-GB" sz="1200" b="1" dirty="0">
                <a:latin typeface="Helvetica" panose="020B0604020202020204" pitchFamily="34" charset="0"/>
                <a:cs typeface="Helvetica" panose="020B0604020202020204" pitchFamily="34" charset="0"/>
              </a:rPr>
              <a:t>GROUND FLOOR CLOAKROOM/WC: </a:t>
            </a:r>
            <a:r>
              <a:rPr lang="en-GB" sz="1200" dirty="0">
                <a:latin typeface="Helvetica" panose="020B0604020202020204" pitchFamily="34" charset="0"/>
                <a:cs typeface="Helvetica" panose="020B0604020202020204" pitchFamily="34" charset="0"/>
              </a:rPr>
              <a:t>Stylishly fitted with space saver wash hand basin with fitted mirror and light over; WC with push button flush; heated towel rail; radiator; extractor fan; attractive tiling; double glazed window.</a:t>
            </a:r>
            <a:br>
              <a:rPr lang="en-GB" sz="1200" dirty="0">
                <a:latin typeface="Helvetica" panose="020B0604020202020204" pitchFamily="34" charset="0"/>
                <a:cs typeface="Helvetica" panose="020B0604020202020204" pitchFamily="34" charset="0"/>
              </a:rPr>
            </a:br>
            <a:br>
              <a:rPr lang="en-GB" sz="1200" dirty="0">
                <a:latin typeface="Helvetica" panose="020B0604020202020204" pitchFamily="34" charset="0"/>
                <a:cs typeface="Helvetica" panose="020B0604020202020204" pitchFamily="34" charset="0"/>
              </a:rPr>
            </a:br>
            <a:r>
              <a:rPr lang="en-GB" sz="1200" b="1" dirty="0">
                <a:latin typeface="Helvetica" panose="020B0604020202020204" pitchFamily="34" charset="0"/>
                <a:cs typeface="Helvetica" panose="020B0604020202020204" pitchFamily="34" charset="0"/>
              </a:rPr>
              <a:t>FIRST FLOOR LANDING: </a:t>
            </a:r>
            <a:r>
              <a:rPr lang="en-GB" sz="1200" dirty="0">
                <a:latin typeface="Helvetica" panose="020B0604020202020204" pitchFamily="34" charset="0"/>
                <a:cs typeface="Helvetica" panose="020B0604020202020204" pitchFamily="34" charset="0"/>
              </a:rPr>
              <a:t>With access to roof space; radiator.</a:t>
            </a:r>
            <a:br>
              <a:rPr lang="en-GB" sz="1200" dirty="0">
                <a:latin typeface="Helvetica" panose="020B0604020202020204" pitchFamily="34" charset="0"/>
                <a:cs typeface="Helvetica" panose="020B0604020202020204" pitchFamily="34" charset="0"/>
              </a:rPr>
            </a:br>
            <a:br>
              <a:rPr lang="en-GB" sz="1200" dirty="0">
                <a:latin typeface="Helvetica" panose="020B0604020202020204" pitchFamily="34" charset="0"/>
                <a:cs typeface="Helvetica" panose="020B0604020202020204" pitchFamily="34" charset="0"/>
              </a:rPr>
            </a:br>
            <a:r>
              <a:rPr lang="en-GB" sz="1200" b="1" dirty="0">
                <a:latin typeface="Helvetica" panose="020B0604020202020204" pitchFamily="34" charset="0"/>
                <a:cs typeface="Helvetica" panose="020B0604020202020204" pitchFamily="34" charset="0"/>
              </a:rPr>
              <a:t>BEDROOM ONE: </a:t>
            </a:r>
            <a:r>
              <a:rPr lang="en-GB" sz="1200" dirty="0">
                <a:latin typeface="Helvetica" panose="020B0604020202020204" pitchFamily="34" charset="0"/>
                <a:cs typeface="Helvetica" panose="020B0604020202020204" pitchFamily="34" charset="0"/>
              </a:rPr>
              <a:t>3.1m x 2.79m (10'2" x 9'2") Built-in mirror fronted wardrobes; antique style radiator; double glazed window.</a:t>
            </a:r>
            <a:br>
              <a:rPr lang="en-GB" sz="1200" dirty="0">
                <a:latin typeface="Helvetica" panose="020B0604020202020204" pitchFamily="34" charset="0"/>
                <a:cs typeface="Helvetica" panose="020B0604020202020204" pitchFamily="34" charset="0"/>
              </a:rPr>
            </a:br>
            <a:br>
              <a:rPr lang="en-GB" sz="1200" dirty="0">
                <a:latin typeface="Helvetica" panose="020B0604020202020204" pitchFamily="34" charset="0"/>
                <a:cs typeface="Helvetica" panose="020B0604020202020204" pitchFamily="34" charset="0"/>
              </a:rPr>
            </a:br>
            <a:r>
              <a:rPr lang="en-GB" sz="1200" b="1" dirty="0">
                <a:latin typeface="Helvetica" panose="020B0604020202020204" pitchFamily="34" charset="0"/>
                <a:cs typeface="Helvetica" panose="020B0604020202020204" pitchFamily="34" charset="0"/>
              </a:rPr>
              <a:t>EN-SUITE SHOWER ROOM/WC: </a:t>
            </a:r>
            <a:r>
              <a:rPr lang="en-GB" sz="1200" dirty="0">
                <a:latin typeface="Helvetica" panose="020B0604020202020204" pitchFamily="34" charset="0"/>
                <a:cs typeface="Helvetica" panose="020B0604020202020204" pitchFamily="34" charset="0"/>
              </a:rPr>
              <a:t>Stylishly fitted with shower cubicle; wash hand basin with cabinet beneath and WC; tube </a:t>
            </a:r>
            <a:r>
              <a:rPr lang="en-GB" sz="1200" dirty="0" err="1">
                <a:latin typeface="Helvetica" panose="020B0604020202020204" pitchFamily="34" charset="0"/>
                <a:cs typeface="Helvetica" panose="020B0604020202020204" pitchFamily="34" charset="0"/>
              </a:rPr>
              <a:t>funnell</a:t>
            </a:r>
            <a:r>
              <a:rPr lang="en-GB" sz="1200" dirty="0">
                <a:latin typeface="Helvetica" panose="020B0604020202020204" pitchFamily="34" charset="0"/>
                <a:cs typeface="Helvetica" panose="020B0604020202020204" pitchFamily="34" charset="0"/>
              </a:rPr>
              <a:t> light; chrome heated towel rail; radiator.</a:t>
            </a:r>
            <a:br>
              <a:rPr lang="en-GB" sz="1200" dirty="0">
                <a:latin typeface="Helvetica" panose="020B0604020202020204" pitchFamily="34" charset="0"/>
                <a:cs typeface="Helvetica" panose="020B0604020202020204" pitchFamily="34" charset="0"/>
              </a:rPr>
            </a:br>
            <a:br>
              <a:rPr lang="en-GB" sz="1200" dirty="0">
                <a:latin typeface="Helvetica" panose="020B0604020202020204" pitchFamily="34" charset="0"/>
                <a:cs typeface="Helvetica" panose="020B0604020202020204" pitchFamily="34" charset="0"/>
              </a:rPr>
            </a:br>
            <a:r>
              <a:rPr lang="en-GB" sz="1200" b="1" dirty="0">
                <a:latin typeface="Helvetica" panose="020B0604020202020204" pitchFamily="34" charset="0"/>
                <a:cs typeface="Helvetica" panose="020B0604020202020204" pitchFamily="34" charset="0"/>
              </a:rPr>
              <a:t>BEDROOM TWO: </a:t>
            </a:r>
            <a:r>
              <a:rPr lang="en-GB" sz="1200" dirty="0">
                <a:latin typeface="Helvetica" panose="020B0604020202020204" pitchFamily="34" charset="0"/>
                <a:cs typeface="Helvetica" panose="020B0604020202020204" pitchFamily="34" charset="0"/>
              </a:rPr>
              <a:t>3.61m x 3.1m (11'10" x 10'2") Double glazed window to front aspect; built-in wardrobe; television point; antique style radiator.</a:t>
            </a:r>
            <a:br>
              <a:rPr lang="en-GB" sz="1200" dirty="0">
                <a:latin typeface="Helvetica" panose="020B0604020202020204" pitchFamily="34" charset="0"/>
                <a:cs typeface="Helvetica" panose="020B0604020202020204" pitchFamily="34" charset="0"/>
              </a:rPr>
            </a:br>
            <a:br>
              <a:rPr lang="en-GB" sz="1200" dirty="0">
                <a:latin typeface="Helvetica" panose="020B0604020202020204" pitchFamily="34" charset="0"/>
                <a:cs typeface="Helvetica" panose="020B0604020202020204" pitchFamily="34" charset="0"/>
              </a:rPr>
            </a:br>
            <a:r>
              <a:rPr lang="en-GB" sz="1200" b="1" dirty="0">
                <a:latin typeface="Helvetica" panose="020B0604020202020204" pitchFamily="34" charset="0"/>
                <a:cs typeface="Helvetica" panose="020B0604020202020204" pitchFamily="34" charset="0"/>
              </a:rPr>
              <a:t>BEDROOM THREE:</a:t>
            </a:r>
            <a:r>
              <a:rPr lang="en-GB" sz="1200" dirty="0">
                <a:latin typeface="Helvetica" panose="020B0604020202020204" pitchFamily="34" charset="0"/>
                <a:cs typeface="Helvetica" panose="020B0604020202020204" pitchFamily="34" charset="0"/>
              </a:rPr>
              <a:t> 3m x 2.21m (9'10" x 7'3") Double glazed window to front aspect; antique style radiator.</a:t>
            </a:r>
            <a:br>
              <a:rPr lang="en-GB" sz="1200" dirty="0">
                <a:latin typeface="Helvetica" panose="020B0604020202020204" pitchFamily="34" charset="0"/>
                <a:cs typeface="Helvetica" panose="020B0604020202020204" pitchFamily="34" charset="0"/>
              </a:rPr>
            </a:br>
            <a:br>
              <a:rPr lang="en-GB" sz="1200" dirty="0">
                <a:latin typeface="Helvetica" panose="020B0604020202020204" pitchFamily="34" charset="0"/>
                <a:cs typeface="Helvetica" panose="020B0604020202020204" pitchFamily="34" charset="0"/>
              </a:rPr>
            </a:br>
            <a:r>
              <a:rPr lang="en-GB" sz="1200" b="1" dirty="0">
                <a:latin typeface="Helvetica" panose="020B0604020202020204" pitchFamily="34" charset="0"/>
                <a:cs typeface="Helvetica" panose="020B0604020202020204" pitchFamily="34" charset="0"/>
              </a:rPr>
              <a:t>BEDROOM FOUR: </a:t>
            </a:r>
            <a:r>
              <a:rPr lang="en-GB" sz="1200" dirty="0">
                <a:latin typeface="Helvetica" panose="020B0604020202020204" pitchFamily="34" charset="0"/>
                <a:cs typeface="Helvetica" panose="020B0604020202020204" pitchFamily="34" charset="0"/>
              </a:rPr>
              <a:t>2.9m x 2.69m (9'6" x 8'10") Double glazed window to front aspect; built-in wardrobe; antique style radiator.</a:t>
            </a:r>
            <a:br>
              <a:rPr lang="en-GB" sz="1200" dirty="0">
                <a:latin typeface="Helvetica" panose="020B0604020202020204" pitchFamily="34" charset="0"/>
                <a:cs typeface="Helvetica" panose="020B0604020202020204" pitchFamily="34" charset="0"/>
              </a:rPr>
            </a:br>
            <a:br>
              <a:rPr lang="en-GB" sz="1200" dirty="0">
                <a:latin typeface="Helvetica" panose="020B0604020202020204" pitchFamily="34" charset="0"/>
                <a:cs typeface="Helvetica" panose="020B0604020202020204" pitchFamily="34" charset="0"/>
              </a:rPr>
            </a:br>
            <a:r>
              <a:rPr lang="en-GB" sz="1200" b="1" dirty="0">
                <a:latin typeface="Helvetica" panose="020B0604020202020204" pitchFamily="34" charset="0"/>
                <a:cs typeface="Helvetica" panose="020B0604020202020204" pitchFamily="34" charset="0"/>
              </a:rPr>
              <a:t>WETROOM/WC: </a:t>
            </a:r>
            <a:r>
              <a:rPr lang="en-GB" sz="1200" dirty="0">
                <a:latin typeface="Helvetica" panose="020B0604020202020204" pitchFamily="34" charset="0"/>
                <a:cs typeface="Helvetica" panose="020B0604020202020204" pitchFamily="34" charset="0"/>
              </a:rPr>
              <a:t>Stylishly fitted with shower area and shower screen; wash hand basin with display surface, cupboard and WC with push button flush beneath; large touch sensitive mirror with light; fully tiled walls; double glazed window.</a:t>
            </a:r>
            <a:br>
              <a:rPr lang="en-GB" sz="1200" dirty="0">
                <a:latin typeface="Helvetica" panose="020B0604020202020204" pitchFamily="34" charset="0"/>
                <a:cs typeface="Helvetica" panose="020B0604020202020204" pitchFamily="34" charset="0"/>
              </a:rPr>
            </a:br>
            <a:br>
              <a:rPr lang="en-GB" sz="1200" dirty="0">
                <a:latin typeface="Helvetica" panose="020B0604020202020204" pitchFamily="34" charset="0"/>
                <a:cs typeface="Helvetica" panose="020B0604020202020204" pitchFamily="34" charset="0"/>
              </a:rPr>
            </a:br>
            <a:r>
              <a:rPr lang="en-GB" sz="1200" b="1" dirty="0">
                <a:latin typeface="Helvetica" panose="020B0604020202020204" pitchFamily="34" charset="0"/>
                <a:cs typeface="Helvetica" panose="020B0604020202020204" pitchFamily="34" charset="0"/>
              </a:rPr>
              <a:t>OUTSIDE: </a:t>
            </a:r>
            <a:r>
              <a:rPr lang="en-GB" sz="1200" dirty="0">
                <a:latin typeface="Helvetica" panose="020B0604020202020204" pitchFamily="34" charset="0"/>
                <a:cs typeface="Helvetica" panose="020B0604020202020204" pitchFamily="34" charset="0"/>
              </a:rPr>
              <a:t>Commanding an impressive corner position with block paved parking leading to the garage, gate gives access to further decorative stone parking area ideal for a small boat/caravan. Stunning southerly facing landscaped gardens comprising of composite decking, raised vegetable plot, timber store, extensive lawn gardens and rear decked terrace area.</a:t>
            </a:r>
            <a:br>
              <a:rPr lang="en-GB" sz="1200" dirty="0">
                <a:latin typeface="Helvetica" panose="020B0604020202020204" pitchFamily="34" charset="0"/>
                <a:cs typeface="Helvetica" panose="020B0604020202020204" pitchFamily="34" charset="0"/>
              </a:rPr>
            </a:br>
            <a:br>
              <a:rPr lang="en-GB" sz="1200" dirty="0">
                <a:latin typeface="Helvetica" panose="020B0604020202020204" pitchFamily="34" charset="0"/>
                <a:cs typeface="Helvetica" panose="020B0604020202020204" pitchFamily="34" charset="0"/>
              </a:rPr>
            </a:br>
            <a:br>
              <a:rPr lang="en-GB" sz="1250" dirty="0">
                <a:latin typeface="Helvetica" panose="020B0604020202020204" pitchFamily="34" charset="0"/>
                <a:cs typeface="Helvetica" panose="020B0604020202020204" pitchFamily="34" charset="0"/>
              </a:rPr>
            </a:br>
            <a:endParaRPr lang="en-GB" sz="1250" dirty="0">
              <a:solidFill>
                <a:srgbClr val="333333"/>
              </a:solidFill>
              <a:effectLst/>
              <a:latin typeface="Helvetica" panose="020B0604020202020204" pitchFamily="34" charset="0"/>
              <a:ea typeface="Times New Roman" panose="02020603050405020304" pitchFamily="18" charset="0"/>
              <a:cs typeface="Helvetica" panose="020B0604020202020204" pitchFamily="34" charset="0"/>
            </a:endParaRPr>
          </a:p>
          <a:p>
            <a:endParaRPr lang="en-GB" sz="1250" dirty="0">
              <a:solidFill>
                <a:srgbClr val="333333"/>
              </a:solidFill>
              <a:latin typeface="Helvetica" panose="020B0604020202020204" pitchFamily="34" charset="0"/>
              <a:ea typeface="Times New Roman" panose="02020603050405020304" pitchFamily="18" charset="0"/>
              <a:cs typeface="Helvetica" panose="020B0604020202020204" pitchFamily="34" charset="0"/>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br>
              <a:rPr lang="en-GB" sz="1800" dirty="0">
                <a:solidFill>
                  <a:srgbClr val="333333"/>
                </a:solidFill>
                <a:effectLst/>
                <a:latin typeface="Helvetica" panose="020B0604020202020204" pitchFamily="34" charset="0"/>
                <a:ea typeface="Times New Roman" panose="02020603050405020304" pitchFamily="18" charset="0"/>
                <a:cs typeface="Helvetica-Bold"/>
              </a:rPr>
            </a:br>
            <a:endParaRPr lang="en-US" sz="1100" dirty="0">
              <a:latin typeface="Helvetica" pitchFamily="2" charset="0"/>
            </a:endParaRPr>
          </a:p>
        </p:txBody>
      </p:sp>
      <p:sp>
        <p:nvSpPr>
          <p:cNvPr id="13" name="TextBox 12">
            <a:extLst>
              <a:ext uri="{FF2B5EF4-FFF2-40B4-BE49-F238E27FC236}">
                <a16:creationId xmlns:a16="http://schemas.microsoft.com/office/drawing/2014/main" id="{96F289B2-C3D7-742F-AA5D-DB0F07127B74}"/>
              </a:ext>
            </a:extLst>
          </p:cNvPr>
          <p:cNvSpPr txBox="1"/>
          <p:nvPr/>
        </p:nvSpPr>
        <p:spPr>
          <a:xfrm>
            <a:off x="8106563" y="522605"/>
            <a:ext cx="6429244" cy="7963719"/>
          </a:xfrm>
          <a:prstGeom prst="rect">
            <a:avLst/>
          </a:prstGeom>
          <a:noFill/>
        </p:spPr>
        <p:txBody>
          <a:bodyPr wrap="square" rtlCol="0">
            <a:spAutoFit/>
          </a:bodyPr>
          <a:lstStyle/>
          <a:p>
            <a:r>
              <a:rPr lang="en-GB" sz="1200" b="1" dirty="0">
                <a:solidFill>
                  <a:srgbClr val="333333"/>
                </a:solidFill>
                <a:effectLst/>
                <a:latin typeface="Helvetica" panose="020B0604020202020204" pitchFamily="34" charset="0"/>
                <a:ea typeface="Times New Roman" panose="02020603050405020304" pitchFamily="18" charset="0"/>
                <a:cs typeface="Helvetica-Bold"/>
              </a:rPr>
              <a:t>FLOOR PLAN: </a:t>
            </a: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dirty="0">
              <a:solidFill>
                <a:srgbClr val="333333"/>
              </a:solidFill>
              <a:latin typeface="Helvetica" panose="020B0604020202020204" pitchFamily="34" charset="0"/>
              <a:ea typeface="Times New Roman" panose="02020603050405020304" pitchFamily="18" charset="0"/>
            </a:endParaRPr>
          </a:p>
          <a:p>
            <a:endParaRPr lang="en-GB" sz="1250" dirty="0">
              <a:solidFill>
                <a:srgbClr val="333333"/>
              </a:solidFill>
              <a:effectLst/>
              <a:latin typeface="Helvetica" panose="020B0604020202020204" pitchFamily="34" charset="0"/>
              <a:ea typeface="Times New Roman" panose="02020603050405020304" pitchFamily="18" charset="0"/>
            </a:endParaRPr>
          </a:p>
          <a:p>
            <a:endParaRPr lang="en-GB" sz="1250" dirty="0">
              <a:effectLst/>
              <a:latin typeface="Times New Roman" panose="02020603050405020304" pitchFamily="18" charset="0"/>
              <a:ea typeface="Times New Roman" panose="02020603050405020304" pitchFamily="18" charset="0"/>
            </a:endParaRPr>
          </a:p>
        </p:txBody>
      </p:sp>
      <p:pic>
        <p:nvPicPr>
          <p:cNvPr id="2" name="Picture 2">
            <a:extLst>
              <a:ext uri="{FF2B5EF4-FFF2-40B4-BE49-F238E27FC236}">
                <a16:creationId xmlns:a16="http://schemas.microsoft.com/office/drawing/2014/main" id="{0C729959-0A08-436E-0DB8-7ABFFB43154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59796" y="3037072"/>
            <a:ext cx="6429244" cy="44672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8219161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215</TotalTime>
  <Words>807</Words>
  <Application>Microsoft Office PowerPoint</Application>
  <PresentationFormat>Custom</PresentationFormat>
  <Paragraphs>87</Paragraphs>
  <Slides>2</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vt:i4>
      </vt:variant>
    </vt:vector>
  </HeadingPairs>
  <TitlesOfParts>
    <vt:vector size="11" baseType="lpstr">
      <vt:lpstr>Arial</vt:lpstr>
      <vt:lpstr>Calibri</vt:lpstr>
      <vt:lpstr>Calibri Light</vt:lpstr>
      <vt:lpstr>Frutiger LT Std 55 Roman</vt:lpstr>
      <vt:lpstr>Helvetica</vt:lpstr>
      <vt:lpstr>HelveticaNeueLT-Medium</vt:lpstr>
      <vt:lpstr>HelveticaNeueLT-Roman</vt:lpstr>
      <vt:lpstr>Times New Roman</vt:lpstr>
      <vt:lpstr>Office Theme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 Caswell</dc:creator>
  <cp:lastModifiedBy>Aimee Welch</cp:lastModifiedBy>
  <cp:revision>20</cp:revision>
  <cp:lastPrinted>2024-03-28T16:50:33Z</cp:lastPrinted>
  <dcterms:created xsi:type="dcterms:W3CDTF">2023-03-19T13:39:10Z</dcterms:created>
  <dcterms:modified xsi:type="dcterms:W3CDTF">2024-03-28T16:50:42Z</dcterms:modified>
</cp:coreProperties>
</file>