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varScale="1">
        <p:scale>
          <a:sx n="57" d="100"/>
          <a:sy n="57" d="100"/>
        </p:scale>
        <p:origin x="1518" y="72"/>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4/10/2024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4/10/2024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4/10/2024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4/10/2024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4/10/2024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4/10/2024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4/10/2024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4/10/2024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400" b="1" dirty="0">
                <a:solidFill>
                  <a:srgbClr val="0070C0"/>
                </a:solidFill>
                <a:latin typeface="Helvetica" panose="020B0604020202020204" pitchFamily="34" charset="0"/>
                <a:cs typeface="Helvetica" panose="020B0604020202020204" pitchFamily="34" charset="0"/>
              </a:rPr>
              <a:t>A Semi Detached House Enjoying An Enviable Location In The Sought After Area Of Budleigh Salterton</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Lounge • Open Plan Kitchen/Dining Room • Conservatory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Three Bedrooms • Bathroom/WC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Large Garage • Front &amp; Rear Gardens • Gas Central Heating • Double Glazed Windows • Some General Refurbishment Required • No Onward Chain •</a:t>
            </a:r>
            <a:endParaRPr lang="en-GB" sz="1200" dirty="0">
              <a:effectLst/>
              <a:latin typeface="Times New Roman" panose="02020603050405020304" pitchFamily="18" charset="0"/>
              <a:ea typeface="Times New Roman" panose="02020603050405020304" pitchFamily="18" charset="0"/>
            </a:endParaRP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70920" y="1751903"/>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GUIDE PRICE</a:t>
            </a:r>
            <a:r>
              <a:rPr lang="en-GB" sz="1200" dirty="0">
                <a:solidFill>
                  <a:srgbClr val="0048FF"/>
                </a:solidFill>
                <a:effectLst/>
                <a:latin typeface="HelveticaNeueLT-Roman"/>
                <a:ea typeface="Times New Roman" panose="02020603050405020304" pitchFamily="18" charset="0"/>
                <a:cs typeface="HelveticaNeueLT-Roman"/>
              </a:rPr>
              <a:t> </a:t>
            </a:r>
            <a:r>
              <a:rPr lang="en-GB" sz="1900" dirty="0">
                <a:solidFill>
                  <a:srgbClr val="000000"/>
                </a:solidFill>
                <a:effectLst/>
                <a:latin typeface="HelveticaNeueLT-Roman"/>
                <a:ea typeface="Times New Roman" panose="02020603050405020304" pitchFamily="18" charset="0"/>
                <a:cs typeface="HelveticaNeueLT-Roman"/>
              </a:rPr>
              <a:t>£</a:t>
            </a:r>
            <a:r>
              <a:rPr lang="en-GB" sz="1900" dirty="0">
                <a:solidFill>
                  <a:srgbClr val="000000"/>
                </a:solidFill>
                <a:latin typeface="HelveticaNeueLT-Roman"/>
                <a:ea typeface="Times New Roman" panose="02020603050405020304" pitchFamily="18" charset="0"/>
                <a:cs typeface="HelveticaNeueLT-Roman"/>
              </a:rPr>
              <a:t>360,000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effectLst/>
                <a:latin typeface="HelveticaNeueLT-Roman"/>
                <a:ea typeface="Times New Roman" panose="02020603050405020304" pitchFamily="18" charset="0"/>
                <a:cs typeface="HelveticaNeueLT-Roman"/>
              </a:rPr>
              <a:t>Freehold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sz="1800" dirty="0">
                <a:solidFill>
                  <a:srgbClr val="FFFFFF"/>
                </a:solidFill>
                <a:effectLst/>
                <a:latin typeface="HelveticaNeueLT-Medium"/>
                <a:ea typeface="Times New Roman" panose="02020603050405020304" pitchFamily="18" charset="0"/>
              </a:rPr>
              <a:t>4 Clinton Close, Budleigh Salterton, EX9 6QD</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2" name="Picture 2">
            <a:extLst>
              <a:ext uri="{FF2B5EF4-FFF2-40B4-BE49-F238E27FC236}">
                <a16:creationId xmlns:a16="http://schemas.microsoft.com/office/drawing/2014/main" id="{2B3601A9-8EE3-A73B-D1C7-AABCD60DAAA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37661" y="2624973"/>
            <a:ext cx="6331916" cy="4473419"/>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a:extLst>
              <a:ext uri="{FF2B5EF4-FFF2-40B4-BE49-F238E27FC236}">
                <a16:creationId xmlns:a16="http://schemas.microsoft.com/office/drawing/2014/main" id="{A7AD2E2A-93FA-60D9-52D1-D65A442B5B2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9773" y="544838"/>
            <a:ext cx="3111435" cy="244415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a:extLst>
              <a:ext uri="{FF2B5EF4-FFF2-40B4-BE49-F238E27FC236}">
                <a16:creationId xmlns:a16="http://schemas.microsoft.com/office/drawing/2014/main" id="{179FBB3F-78E9-5C71-2108-2F25114438F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7072" y="540802"/>
            <a:ext cx="3159624" cy="24561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a:extLst>
              <a:ext uri="{FF2B5EF4-FFF2-40B4-BE49-F238E27FC236}">
                <a16:creationId xmlns:a16="http://schemas.microsoft.com/office/drawing/2014/main" id="{8D2D0E6C-D342-0487-1F15-F94BF4942F3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9773" y="3092537"/>
            <a:ext cx="3108766" cy="218173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0">
            <a:extLst>
              <a:ext uri="{FF2B5EF4-FFF2-40B4-BE49-F238E27FC236}">
                <a16:creationId xmlns:a16="http://schemas.microsoft.com/office/drawing/2014/main" id="{0D3F40BF-1AA8-C820-223C-F2B8E92EBE3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79624" y="3092537"/>
            <a:ext cx="3157071" cy="218173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a:extLst>
              <a:ext uri="{FF2B5EF4-FFF2-40B4-BE49-F238E27FC236}">
                <a16:creationId xmlns:a16="http://schemas.microsoft.com/office/drawing/2014/main" id="{85583C6C-FECB-05A2-72F4-896282C58406}"/>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9774" y="5385189"/>
            <a:ext cx="3108766" cy="224298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4">
            <a:extLst>
              <a:ext uri="{FF2B5EF4-FFF2-40B4-BE49-F238E27FC236}">
                <a16:creationId xmlns:a16="http://schemas.microsoft.com/office/drawing/2014/main" id="{58FC8352-3114-C44B-D2A8-EB7620CACDC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77073" y="5385189"/>
            <a:ext cx="3157072" cy="224298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5D49CC8D-8ABB-F36D-561E-6A72D21367B5}"/>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542225" y="7693955"/>
            <a:ext cx="2572289" cy="19232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16204436"/>
          </a:xfrm>
          <a:prstGeom prst="rect">
            <a:avLst/>
          </a:prstGeom>
          <a:noFill/>
        </p:spPr>
        <p:txBody>
          <a:bodyPr wrap="square" rtlCol="0">
            <a:spAutoFit/>
          </a:bodyPr>
          <a:lstStyle/>
          <a:p>
            <a:pPr algn="ctr"/>
            <a:r>
              <a:rPr lang="en-GB" sz="1400" b="1" dirty="0">
                <a:solidFill>
                  <a:srgbClr val="333333"/>
                </a:solidFill>
                <a:latin typeface="Helvetica" panose="020B0604020202020204" pitchFamily="34" charset="0"/>
                <a:cs typeface="Helvetica" panose="020B0604020202020204" pitchFamily="34" charset="0"/>
              </a:rPr>
              <a:t>4 Clinton Close, Budleigh Salterton, EX9 6QD </a:t>
            </a:r>
          </a:p>
          <a:p>
            <a:br>
              <a:rPr lang="en-GB" sz="125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THE ACCOMMODATION COMPRISES: </a:t>
            </a:r>
            <a:r>
              <a:rPr lang="en-GB" sz="1200" dirty="0">
                <a:latin typeface="Helvetica" panose="020B0604020202020204" pitchFamily="34" charset="0"/>
                <a:cs typeface="Helvetica" panose="020B0604020202020204" pitchFamily="34" charset="0"/>
              </a:rPr>
              <a:t>Double glazed double doors to:</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ENTRANCE PORCH: </a:t>
            </a:r>
            <a:r>
              <a:rPr lang="en-GB" sz="1200" dirty="0">
                <a:latin typeface="Helvetica" panose="020B0604020202020204" pitchFamily="34" charset="0"/>
                <a:cs typeface="Helvetica" panose="020B0604020202020204" pitchFamily="34" charset="0"/>
              </a:rPr>
              <a:t>Inner door to:</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RECEPTION HALL: </a:t>
            </a:r>
            <a:r>
              <a:rPr lang="en-GB" sz="1200" dirty="0">
                <a:latin typeface="Helvetica" panose="020B0604020202020204" pitchFamily="34" charset="0"/>
                <a:cs typeface="Helvetica" panose="020B0604020202020204" pitchFamily="34" charset="0"/>
              </a:rPr>
              <a:t>Radiator; stairs to first floor landing; access to understairs cupboard.</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LOUNGE: </a:t>
            </a:r>
            <a:r>
              <a:rPr lang="en-GB" sz="1200" dirty="0">
                <a:latin typeface="Helvetica" panose="020B0604020202020204" pitchFamily="34" charset="0"/>
                <a:cs typeface="Helvetica" panose="020B0604020202020204" pitchFamily="34" charset="0"/>
              </a:rPr>
              <a:t>4.27m x 3.76m (14'0" x 12'4") Double glazed window to front aspect; electric coal effect fire; radiator.</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KITCHEN/DINING ROOM: </a:t>
            </a:r>
            <a:r>
              <a:rPr lang="en-GB" sz="1200" dirty="0">
                <a:latin typeface="Helvetica" panose="020B0604020202020204" pitchFamily="34" charset="0"/>
                <a:cs typeface="Helvetica" panose="020B0604020202020204" pitchFamily="34" charset="0"/>
              </a:rPr>
              <a:t>5.79m x 2.49m (19'0" x 8'2") An open plan room with pattern worktop surfaces with tiled surrounds; inset one and a quarter bowl sink unit with cupboards, drawer units, and appliance space beneath; gas cooker point; extractor hood over; wall mounted cupboards; radiator; sliding door to:</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CONSERVATORY: </a:t>
            </a:r>
            <a:r>
              <a:rPr lang="en-GB" sz="1200" dirty="0">
                <a:latin typeface="Helvetica" panose="020B0604020202020204" pitchFamily="34" charset="0"/>
                <a:cs typeface="Helvetica" panose="020B0604020202020204" pitchFamily="34" charset="0"/>
              </a:rPr>
              <a:t>3m x 2.26m (9'10" x 7'5") Double glazed windows and door to rear garden.</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FIRST FLOOR LANDING: </a:t>
            </a:r>
            <a:r>
              <a:rPr lang="en-GB" sz="1200" dirty="0">
                <a:latin typeface="Helvetica" panose="020B0604020202020204" pitchFamily="34" charset="0"/>
                <a:cs typeface="Helvetica" panose="020B0604020202020204" pitchFamily="34" charset="0"/>
              </a:rPr>
              <a:t>Access to roof space via ladder; double glazed window to side aspect; doors to;</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BEDROOM ONE: </a:t>
            </a:r>
            <a:r>
              <a:rPr lang="en-GB" sz="1200" dirty="0">
                <a:latin typeface="Helvetica" panose="020B0604020202020204" pitchFamily="34" charset="0"/>
                <a:cs typeface="Helvetica" panose="020B0604020202020204" pitchFamily="34" charset="0"/>
              </a:rPr>
              <a:t>3.45m x 3.73m (11'4" x 12'3") Maximum overall measurement. Double glazed window to front aspect; built-in wardrobes; radiator.</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BEDROOM TWO: </a:t>
            </a:r>
            <a:r>
              <a:rPr lang="en-GB" sz="1200" dirty="0">
                <a:latin typeface="Helvetica" panose="020B0604020202020204" pitchFamily="34" charset="0"/>
                <a:cs typeface="Helvetica" panose="020B0604020202020204" pitchFamily="34" charset="0"/>
              </a:rPr>
              <a:t>4.04m x 2.87m (13'3" x 9'5") Double glazed window to rear aspect; radiator; pedestal wash hand basin with tiled splash back; fitted wardrobes and cupboard.</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BEDROOM THREE:</a:t>
            </a:r>
            <a:r>
              <a:rPr lang="en-GB" sz="1200" dirty="0">
                <a:latin typeface="Helvetica" panose="020B0604020202020204" pitchFamily="34" charset="0"/>
                <a:cs typeface="Helvetica" panose="020B0604020202020204" pitchFamily="34" charset="0"/>
              </a:rPr>
              <a:t> 2.82m x 2.46m (9'3" x 8'1") Double glazed window to front aspect; cupboard over stairwell; radiator.</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BATHROOM/WC: </a:t>
            </a:r>
            <a:r>
              <a:rPr lang="en-GB" sz="1200" dirty="0">
                <a:latin typeface="Helvetica" panose="020B0604020202020204" pitchFamily="34" charset="0"/>
                <a:cs typeface="Helvetica" panose="020B0604020202020204" pitchFamily="34" charset="0"/>
              </a:rPr>
              <a:t>1.7m x 1.63m (5'7" x 5'4") Bath; wash hand basin; WC; radiator; tiling to splash prone areas; two double glazed windows with pattern glass; radiator.</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OUTSIDE: </a:t>
            </a:r>
            <a:r>
              <a:rPr lang="en-GB" sz="1200" dirty="0">
                <a:latin typeface="Helvetica" panose="020B0604020202020204" pitchFamily="34" charset="0"/>
                <a:cs typeface="Helvetica" panose="020B0604020202020204" pitchFamily="34" charset="0"/>
              </a:rPr>
              <a:t>Gates to driveway and </a:t>
            </a:r>
            <a:r>
              <a:rPr lang="en-GB" sz="1200" b="1" dirty="0">
                <a:latin typeface="Helvetica" panose="020B0604020202020204" pitchFamily="34" charset="0"/>
                <a:cs typeface="Helvetica" panose="020B0604020202020204" pitchFamily="34" charset="0"/>
              </a:rPr>
              <a:t>GARAGE</a:t>
            </a:r>
            <a:r>
              <a:rPr lang="en-GB" sz="1200" dirty="0">
                <a:latin typeface="Helvetica" panose="020B0604020202020204" pitchFamily="34" charset="0"/>
                <a:cs typeface="Helvetica" panose="020B0604020202020204" pitchFamily="34" charset="0"/>
              </a:rPr>
              <a:t>. The front garden is laid to lawn with a fish pond. Side path to rear garden. The rear garden is an abundance of wildlife with patio steps up to lawn garden.</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endParaRPr lang="en-GB" sz="125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5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br>
              <a:rPr lang="en-GB" sz="1800" dirty="0">
                <a:solidFill>
                  <a:srgbClr val="333333"/>
                </a:solidFill>
                <a:effectLst/>
                <a:latin typeface="Helvetica" panose="020B0604020202020204" pitchFamily="34" charset="0"/>
                <a:ea typeface="Times New Roman" panose="02020603050405020304" pitchFamily="18" charset="0"/>
                <a:cs typeface="Helvetica-Bold"/>
              </a:rPr>
            </a:br>
            <a:endParaRPr lang="en-US" sz="1100" dirty="0">
              <a:latin typeface="Helvetica" pitchFamily="2"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7963719"/>
          </a:xfrm>
          <a:prstGeom prst="rect">
            <a:avLst/>
          </a:prstGeom>
          <a:noFill/>
        </p:spPr>
        <p:txBody>
          <a:bodyPr wrap="square" rtlCol="0">
            <a:spAutoFit/>
          </a:bodyPr>
          <a:lstStyle/>
          <a:p>
            <a:endParaRPr lang="en-GB" sz="1200" b="1" dirty="0">
              <a:solidFill>
                <a:srgbClr val="333333"/>
              </a:solidFill>
              <a:latin typeface="Helvetica" panose="020B0604020202020204" pitchFamily="34" charset="0"/>
              <a:ea typeface="Times New Roman" panose="02020603050405020304" pitchFamily="18" charset="0"/>
              <a:cs typeface="Helvetica-Bold"/>
            </a:endParaRPr>
          </a:p>
          <a:p>
            <a:r>
              <a:rPr lang="en-GB" sz="1200" b="1" dirty="0">
                <a:solidFill>
                  <a:srgbClr val="333333"/>
                </a:solidFill>
                <a:effectLst/>
                <a:latin typeface="Helvetica" panose="020B0604020202020204" pitchFamily="34" charset="0"/>
                <a:ea typeface="Times New Roman" panose="02020603050405020304" pitchFamily="18" charset="0"/>
                <a:cs typeface="Helvetica-Bold"/>
              </a:rPr>
              <a:t>FLOOR PLAN: </a:t>
            </a: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dirty="0">
              <a:solidFill>
                <a:srgbClr val="333333"/>
              </a:solidFill>
              <a:latin typeface="Helvetica" panose="020B0604020202020204" pitchFamily="34" charset="0"/>
              <a:ea typeface="Times New Roman" panose="02020603050405020304" pitchFamily="18" charset="0"/>
            </a:endParaRPr>
          </a:p>
          <a:p>
            <a:endParaRPr lang="en-GB" sz="1250" dirty="0">
              <a:solidFill>
                <a:srgbClr val="333333"/>
              </a:solidFill>
              <a:effectLst/>
              <a:latin typeface="Helvetica" panose="020B0604020202020204" pitchFamily="34" charset="0"/>
              <a:ea typeface="Times New Roman" panose="02020603050405020304" pitchFamily="18" charset="0"/>
            </a:endParaRPr>
          </a:p>
          <a:p>
            <a:endParaRPr lang="en-GB" sz="1250" dirty="0">
              <a:effectLst/>
              <a:latin typeface="Times New Roman" panose="02020603050405020304" pitchFamily="18" charset="0"/>
              <a:ea typeface="Times New Roman" panose="02020603050405020304" pitchFamily="18" charset="0"/>
            </a:endParaRPr>
          </a:p>
        </p:txBody>
      </p:sp>
      <p:pic>
        <p:nvPicPr>
          <p:cNvPr id="2050" name="Picture 2">
            <a:extLst>
              <a:ext uri="{FF2B5EF4-FFF2-40B4-BE49-F238E27FC236}">
                <a16:creationId xmlns:a16="http://schemas.microsoft.com/office/drawing/2014/main" id="{CB6F8CAF-B2EC-FB46-307D-D90E5D4B6D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6563" y="1850957"/>
            <a:ext cx="6312651" cy="52054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206</TotalTime>
  <Words>633</Words>
  <Application>Microsoft Office PowerPoint</Application>
  <PresentationFormat>Custom</PresentationFormat>
  <Paragraphs>86</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Frutiger LT Std 55 Roman</vt:lpstr>
      <vt:lpstr>Helvetica</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Aimee Welch</cp:lastModifiedBy>
  <cp:revision>21</cp:revision>
  <cp:lastPrinted>2024-04-10T08:14:09Z</cp:lastPrinted>
  <dcterms:created xsi:type="dcterms:W3CDTF">2023-03-19T13:39:10Z</dcterms:created>
  <dcterms:modified xsi:type="dcterms:W3CDTF">2024-04-10T08:14:10Z</dcterms:modified>
</cp:coreProperties>
</file>