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4/19/2024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dirty="0">
                <a:solidFill>
                  <a:srgbClr val="0070C0"/>
                </a:solidFill>
                <a:latin typeface="Helvetica" panose="020B0604020202020204" pitchFamily="34" charset="0"/>
                <a:cs typeface="Helvetica" panose="020B0604020202020204" pitchFamily="34" charset="0"/>
              </a:rPr>
              <a:t>A Substantial </a:t>
            </a:r>
            <a:r>
              <a:rPr lang="en-GB" sz="1400">
                <a:solidFill>
                  <a:srgbClr val="0070C0"/>
                </a:solidFill>
                <a:latin typeface="Helvetica" panose="020B0604020202020204" pitchFamily="34" charset="0"/>
                <a:cs typeface="Helvetica" panose="020B0604020202020204" pitchFamily="34" charset="0"/>
              </a:rPr>
              <a:t>Three Storey </a:t>
            </a:r>
            <a:r>
              <a:rPr lang="en-GB" sz="1400" dirty="0">
                <a:solidFill>
                  <a:srgbClr val="0070C0"/>
                </a:solidFill>
                <a:latin typeface="Helvetica" panose="020B0604020202020204" pitchFamily="34" charset="0"/>
                <a:cs typeface="Helvetica" panose="020B0604020202020204" pitchFamily="34" charset="0"/>
              </a:rPr>
              <a:t>Five Bedroom Period House Found In Excellent Order With Attractive Rear Garden</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Entrance Vestibule &amp; Reception Hall • Lounge • Dining Room•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Spacious Kitchen/Breakfast Room • Utility Room &amp; 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First Floor Bedrooms - Main With En-Suite Shower Room/WC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Spacious Bathroom Suite • Two Second Floor Bedrooms • No Onward Chain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Recommended •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£440</a:t>
            </a:r>
            <a:r>
              <a:rPr lang="en-GB" sz="1900" dirty="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147 </a:t>
            </a:r>
            <a:r>
              <a:rPr lang="en-GB" dirty="0">
                <a:solidFill>
                  <a:srgbClr val="FFFFFF"/>
                </a:solidFill>
                <a:latin typeface="HelveticaNeueLT-Medium"/>
                <a:ea typeface="Times New Roman" panose="02020603050405020304" pitchFamily="18" charset="0"/>
              </a:rPr>
              <a:t>E</a:t>
            </a:r>
            <a:r>
              <a:rPr lang="en-GB" sz="1800" dirty="0">
                <a:solidFill>
                  <a:srgbClr val="FFFFFF"/>
                </a:solidFill>
                <a:effectLst/>
                <a:latin typeface="HelveticaNeueLT-Medium"/>
                <a:ea typeface="Times New Roman" panose="02020603050405020304" pitchFamily="18" charset="0"/>
              </a:rPr>
              <a:t>xeter Road, Exmouth, EX8 3DX</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3" name="Picture 2" descr="A chart of energy efficiency&#10;&#10;Description automatically generated">
            <a:extLst>
              <a:ext uri="{FF2B5EF4-FFF2-40B4-BE49-F238E27FC236}">
                <a16:creationId xmlns:a16="http://schemas.microsoft.com/office/drawing/2014/main" id="{35E9EBB4-9466-C876-F00D-7FCA6B0048A2}"/>
              </a:ext>
            </a:extLst>
          </p:cNvPr>
          <p:cNvPicPr>
            <a:picLocks noChangeAspect="1"/>
          </p:cNvPicPr>
          <p:nvPr/>
        </p:nvPicPr>
        <p:blipFill>
          <a:blip r:embed="rId4"/>
          <a:stretch>
            <a:fillRect/>
          </a:stretch>
        </p:blipFill>
        <p:spPr>
          <a:xfrm>
            <a:off x="2015067" y="7744862"/>
            <a:ext cx="3386666" cy="1869029"/>
          </a:xfrm>
          <a:prstGeom prst="rect">
            <a:avLst/>
          </a:prstGeom>
        </p:spPr>
      </p:pic>
      <p:pic>
        <p:nvPicPr>
          <p:cNvPr id="4" name="Picture 2">
            <a:extLst>
              <a:ext uri="{FF2B5EF4-FFF2-40B4-BE49-F238E27FC236}">
                <a16:creationId xmlns:a16="http://schemas.microsoft.com/office/drawing/2014/main" id="{AFC07A87-C84F-F367-D21D-B4CE1F697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11067" y="2587498"/>
            <a:ext cx="6385034" cy="45108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A6F5E590-84EE-10F9-5472-4F3700F1DE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3912" y="558651"/>
            <a:ext cx="3111435" cy="24354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CBD16CED-FD0C-A53F-E402-F327E263E33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77072" y="558651"/>
            <a:ext cx="3159624" cy="24354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a:extLst>
              <a:ext uri="{FF2B5EF4-FFF2-40B4-BE49-F238E27FC236}">
                <a16:creationId xmlns:a16="http://schemas.microsoft.com/office/drawing/2014/main" id="{5D8FAD3E-4270-3020-451B-52A3007CE4B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3912" y="3110766"/>
            <a:ext cx="3112208" cy="22161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a:extLst>
              <a:ext uri="{FF2B5EF4-FFF2-40B4-BE49-F238E27FC236}">
                <a16:creationId xmlns:a16="http://schemas.microsoft.com/office/drawing/2014/main" id="{DC21C9AD-A859-F3FD-433D-0D1CAD2428C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7071" y="3110765"/>
            <a:ext cx="315962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a:extLst>
              <a:ext uri="{FF2B5EF4-FFF2-40B4-BE49-F238E27FC236}">
                <a16:creationId xmlns:a16="http://schemas.microsoft.com/office/drawing/2014/main" id="{1DC5F9C6-5F85-F1B6-C287-05BA5BB4E4A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912" y="5445587"/>
            <a:ext cx="3120985" cy="218258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a:extLst>
              <a:ext uri="{FF2B5EF4-FFF2-40B4-BE49-F238E27FC236}">
                <a16:creationId xmlns:a16="http://schemas.microsoft.com/office/drawing/2014/main" id="{F0B8725C-7ADB-12E4-8167-131A7858355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27161" y="5443561"/>
            <a:ext cx="3109534" cy="2182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996961"/>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147 Exeter Road Exmouth EX8 3DX</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250" dirty="0">
                <a:latin typeface="Helvetica" panose="020B0604020202020204" pitchFamily="34" charset="0"/>
                <a:cs typeface="Helvetica" panose="020B0604020202020204" pitchFamily="34" charset="0"/>
              </a:rPr>
            </a:br>
            <a:br>
              <a:rPr lang="en-GB" sz="1100" b="1"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uPVC front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VESTIBULE: </a:t>
            </a:r>
            <a:r>
              <a:rPr lang="en-GB" sz="1200" dirty="0">
                <a:latin typeface="Helvetica" panose="020B0604020202020204" pitchFamily="34" charset="0"/>
                <a:cs typeface="Helvetica" panose="020B0604020202020204" pitchFamily="34" charset="0"/>
              </a:rPr>
              <a:t>Mosaic tiled floor; inner door with pattern glass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Wood effect flooring; radiator; recess ceiling spotlighting; stairs to FIRST FLOOR LANDING with understairs cupboard beneath; telephone point; cupboard housing electric consumer unit.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5.05m x 4.42m (16'7" x 14'6") A bright room with double glazed bay window to front aspect; attractive fireplace with open grate and hearth; wood effect flooring; radiator;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 ROOM: </a:t>
            </a:r>
            <a:r>
              <a:rPr lang="en-GB" sz="1200" dirty="0">
                <a:latin typeface="Helvetica" panose="020B0604020202020204" pitchFamily="34" charset="0"/>
                <a:cs typeface="Helvetica" panose="020B0604020202020204" pitchFamily="34" charset="0"/>
              </a:rPr>
              <a:t>4.5m x 3.76m (14'9" x 12'4") Double glazed window to rear aspect; wood effect flooring; chimney recess with exposed brick and wood surround housing log burner stove; TV point;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6.4m x 3.02m (21'0" x 9'11") A spacious room with a range of gloss finish worktop surfaces with tiled surrounds; cupboards, drawer units and integrated dishwasher beneath; inset five ring gas hob with chimney style extractor hood over; built-in double oven and grill; single drainer sink unit with hose style mixer tap; two double glazed windows and double glazed door to outside; tiled floor; radiator; recess ceiling spotlighting; space for large fridge freezer;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UTILITY ROOM:</a:t>
            </a:r>
            <a:r>
              <a:rPr lang="en-GB" sz="1200" dirty="0">
                <a:latin typeface="Helvetica" panose="020B0604020202020204" pitchFamily="34" charset="0"/>
                <a:cs typeface="Helvetica" panose="020B0604020202020204" pitchFamily="34" charset="0"/>
              </a:rPr>
              <a:t> 1.75m x 1.73m (5'9" x 5'8") Plumbing for an automatic washing machine with worktop over; tiled surround; double glazed window; ceiling spotlighting; clothes rail;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CLOAKROOM: </a:t>
            </a:r>
            <a:r>
              <a:rPr lang="en-GB" sz="1200" dirty="0">
                <a:latin typeface="Helvetica" panose="020B0604020202020204" pitchFamily="34" charset="0"/>
                <a:cs typeface="Helvetica" panose="020B0604020202020204" pitchFamily="34" charset="0"/>
              </a:rPr>
              <a:t>Wash hand basin; WC with push button flush; tiled floor; cupboard recess housing gas boiler; recess ceiling spotlighting.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Double glazed window with pattern glass; radiator; stairs to </a:t>
            </a:r>
            <a:r>
              <a:rPr lang="en-GB" sz="1200" b="1" dirty="0">
                <a:latin typeface="Helvetica" panose="020B0604020202020204" pitchFamily="34" charset="0"/>
                <a:cs typeface="Helvetica" panose="020B0604020202020204" pitchFamily="34" charset="0"/>
              </a:rPr>
              <a:t>SECOND FLOOR LANDING. </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 </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Lobby area with built-in cupboard and access to </a:t>
            </a:r>
            <a:r>
              <a:rPr lang="en-GB" sz="1200" b="1" dirty="0">
                <a:latin typeface="Helvetica" panose="020B0604020202020204" pitchFamily="34" charset="0"/>
                <a:cs typeface="Helvetica" panose="020B0604020202020204" pitchFamily="34" charset="0"/>
              </a:rPr>
              <a:t>BEDROOM &amp; EN-SUITE.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a:t>
            </a:r>
            <a:r>
              <a:rPr lang="en-GB" sz="1200" dirty="0">
                <a:latin typeface="Helvetica" panose="020B0604020202020204" pitchFamily="34" charset="0"/>
                <a:cs typeface="Helvetica" panose="020B0604020202020204" pitchFamily="34" charset="0"/>
              </a:rPr>
              <a:t> 5.13m x 4.11m (16'10" x 13'6") Double glazed bay window to front aspect; feature fireplace with grate; radiator; range of wardrobes plus built-in wardrobe;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EN-SUITE SHOWER ROOM/WC: </a:t>
            </a:r>
            <a:r>
              <a:rPr lang="en-GB" sz="1200" dirty="0">
                <a:latin typeface="Helvetica" panose="020B0604020202020204" pitchFamily="34" charset="0"/>
                <a:cs typeface="Helvetica" panose="020B0604020202020204" pitchFamily="34" charset="0"/>
              </a:rPr>
              <a:t>2.03m x 1.65m (6'8" x 5'5") Shower cubicle; pedestal wash hand basin; WC with push button flush; tiling to splash </a:t>
            </a:r>
            <a:r>
              <a:rPr lang="en-GB" sz="1200">
                <a:latin typeface="Helvetica" panose="020B0604020202020204" pitchFamily="34" charset="0"/>
                <a:cs typeface="Helvetica" panose="020B0604020202020204" pitchFamily="34" charset="0"/>
              </a:rPr>
              <a:t>prone areas.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4.57m x 3.78m (15'0" x 12'5") Double glazed window to rear aspect; fireplace;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4.06m x 3.12m (13'4" x 10'3") Double glazed window to rear aspect; radiator; access to loft space.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9679573"/>
          </a:xfrm>
          <a:prstGeom prst="rect">
            <a:avLst/>
          </a:prstGeom>
          <a:noFill/>
        </p:spPr>
        <p:txBody>
          <a:bodyPr wrap="square" rtlCol="0">
            <a:spAutoFit/>
          </a:bodyPr>
          <a:lstStyle/>
          <a:p>
            <a:endParaRPr lang="en-GB" sz="1200" b="1" dirty="0">
              <a:latin typeface="Helvetica" panose="020B0604020202020204" pitchFamily="34"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BATHROOM/WC: </a:t>
            </a:r>
            <a:r>
              <a:rPr lang="en-GB" sz="1100" dirty="0">
                <a:latin typeface="Helvetica" panose="020B0604020202020204" pitchFamily="34" charset="0"/>
                <a:cs typeface="Helvetica" panose="020B0604020202020204" pitchFamily="34" charset="0"/>
              </a:rPr>
              <a:t>4.17m x 2.06m (13'8" x 6'9") Spacious bathroom with bath, shower over and shower screen; pedestal wash hand basin; WC with push button flush; radiator; two double glazed windows with pattern glass; recess ceiling spotlighting.</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SECOND FLOOR LANDING: </a:t>
            </a:r>
            <a:r>
              <a:rPr lang="en-GB" sz="1100" dirty="0">
                <a:latin typeface="Helvetica" panose="020B0604020202020204" pitchFamily="34" charset="0"/>
                <a:cs typeface="Helvetica" panose="020B0604020202020204" pitchFamily="34" charset="0"/>
              </a:rPr>
              <a:t>Velux window.</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FOUR:</a:t>
            </a:r>
            <a:r>
              <a:rPr lang="en-GB" sz="1100" dirty="0">
                <a:latin typeface="Helvetica" panose="020B0604020202020204" pitchFamily="34" charset="0"/>
                <a:cs typeface="Helvetica" panose="020B0604020202020204" pitchFamily="34" charset="0"/>
              </a:rPr>
              <a:t> 5.79m x 3.76m (19'0" x 12'4") Double glazed dormer style window to front aspect with pleasant open views; TV point; radiator; access to loft space via loft ladder which is fully insulated, partially boarded and with </a:t>
            </a:r>
            <a:r>
              <a:rPr lang="en-GB" sz="1100" dirty="0" err="1">
                <a:latin typeface="Helvetica" panose="020B0604020202020204" pitchFamily="34" charset="0"/>
                <a:cs typeface="Helvetica" panose="020B0604020202020204" pitchFamily="34" charset="0"/>
              </a:rPr>
              <a:t>velux</a:t>
            </a:r>
            <a:r>
              <a:rPr lang="en-GB" sz="1100" dirty="0">
                <a:latin typeface="Helvetica" panose="020B0604020202020204" pitchFamily="34" charset="0"/>
                <a:cs typeface="Helvetica" panose="020B0604020202020204" pitchFamily="34" charset="0"/>
              </a:rPr>
              <a:t> window.</a:t>
            </a:r>
          </a:p>
          <a:p>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BEDROOM FIVE: </a:t>
            </a:r>
            <a:r>
              <a:rPr lang="en-GB" sz="1100" dirty="0">
                <a:latin typeface="Helvetica" panose="020B0604020202020204" pitchFamily="34" charset="0"/>
                <a:cs typeface="Helvetica" panose="020B0604020202020204" pitchFamily="34" charset="0"/>
              </a:rPr>
              <a:t>3.96m x 3.78m (13'0" x 12'5") Double glazed dormer style window to rear aspect; access to roof eaves space; radiator; recess ceiling spotlighting.</a:t>
            </a:r>
            <a:br>
              <a:rPr lang="en-GB" sz="1100" dirty="0">
                <a:latin typeface="Helvetica" panose="020B0604020202020204" pitchFamily="34" charset="0"/>
                <a:cs typeface="Helvetica" panose="020B0604020202020204" pitchFamily="34" charset="0"/>
              </a:rPr>
            </a:br>
            <a:br>
              <a:rPr lang="en-GB" sz="1100" dirty="0">
                <a:latin typeface="Helvetica" panose="020B0604020202020204" pitchFamily="34" charset="0"/>
                <a:cs typeface="Helvetica" panose="020B0604020202020204" pitchFamily="34" charset="0"/>
              </a:rPr>
            </a:br>
            <a:r>
              <a:rPr lang="en-GB" sz="1100" b="1" dirty="0">
                <a:latin typeface="Helvetica" panose="020B0604020202020204" pitchFamily="34" charset="0"/>
                <a:cs typeface="Helvetica" panose="020B0604020202020204" pitchFamily="34" charset="0"/>
              </a:rPr>
              <a:t>OUTSIDE: </a:t>
            </a:r>
            <a:r>
              <a:rPr lang="en-GB" sz="1100" dirty="0">
                <a:latin typeface="Helvetica" panose="020B0604020202020204" pitchFamily="34" charset="0"/>
                <a:cs typeface="Helvetica" panose="020B0604020202020204" pitchFamily="34" charset="0"/>
              </a:rPr>
              <a:t>A decorative stone front garden enclosed with pedestrian gate and path to front door. Enclosed rear garden with decorative block paved path and stone garden and patio terrace ideal for outside entertaining, garden shed and rear pedestrian gate to service lane with potential parking   Outside lighting.</a:t>
            </a:r>
            <a:br>
              <a:rPr lang="en-GB" sz="1100" dirty="0">
                <a:latin typeface="Helvetica" panose="020B0604020202020204" pitchFamily="34" charset="0"/>
                <a:cs typeface="Helvetica" panose="020B0604020202020204" pitchFamily="34" charset="0"/>
              </a:rPr>
            </a:br>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600" dirty="0">
              <a:solidFill>
                <a:srgbClr val="333333"/>
              </a:solidFill>
              <a:latin typeface="Helvetica" panose="020B0604020202020204" pitchFamily="34" charset="0"/>
              <a:ea typeface="Times New Roman" panose="02020603050405020304" pitchFamily="18" charset="0"/>
              <a:cs typeface="Helvetica-Bold"/>
            </a:endParaRPr>
          </a:p>
          <a:p>
            <a:endParaRPr lang="en-GB" sz="1600" dirty="0">
              <a:solidFill>
                <a:srgbClr val="333333"/>
              </a:solidFill>
              <a:effectLst/>
              <a:latin typeface="Helvetica" panose="020B0604020202020204" pitchFamily="34" charset="0"/>
              <a:ea typeface="Times New Roman" panose="02020603050405020304" pitchFamily="18" charset="0"/>
              <a:cs typeface="Helvetica-Bold"/>
            </a:endParaRPr>
          </a:p>
        </p:txBody>
      </p:sp>
      <p:pic>
        <p:nvPicPr>
          <p:cNvPr id="1030" name="Picture 6">
            <a:extLst>
              <a:ext uri="{FF2B5EF4-FFF2-40B4-BE49-F238E27FC236}">
                <a16:creationId xmlns:a16="http://schemas.microsoft.com/office/drawing/2014/main" id="{040D9AF6-D720-E22F-AC45-4C3DA9015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352" y="4301066"/>
            <a:ext cx="6139915" cy="5280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TotalTime>
  <Words>953</Words>
  <Application>Microsoft Office PowerPoint</Application>
  <PresentationFormat>Custom</PresentationFormat>
  <Paragraphs>70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27</cp:revision>
  <cp:lastPrinted>2024-04-19T09:05:11Z</cp:lastPrinted>
  <dcterms:created xsi:type="dcterms:W3CDTF">2023-03-19T13:39:10Z</dcterms:created>
  <dcterms:modified xsi:type="dcterms:W3CDTF">2024-04-19T12:27:05Z</dcterms:modified>
</cp:coreProperties>
</file>