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57" d="100"/>
          <a:sy n="57" d="100"/>
        </p:scale>
        <p:origin x="1518" y="72"/>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4/24/2024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4/24/2024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4/24/2024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4/24/2024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dirty="0">
                <a:solidFill>
                  <a:srgbClr val="0070C0"/>
                </a:solidFill>
                <a:latin typeface="Helvetica" panose="020B0604020202020204" pitchFamily="34" charset="0"/>
                <a:cs typeface="Helvetica" panose="020B0604020202020204" pitchFamily="34" charset="0"/>
              </a:rPr>
              <a:t>A Beautifully Presented Grade II Listed Period Semi Detached House Enjoying  A Tucked Away Yet Central Location With Attractive Gardens.</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Bright And Well Maintained Accommodation • Entrance Vestibule And Reception Hallway • Lounge And Separate Dining Room • Kitchen/Breakfast Room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Cloakroom/WC • Modern </a:t>
            </a:r>
            <a:r>
              <a:rPr lang="en-GB" sz="1200" dirty="0">
                <a:solidFill>
                  <a:srgbClr val="000000"/>
                </a:solidFill>
                <a:latin typeface="Helvetica" panose="020B0604020202020204" pitchFamily="34" charset="0"/>
                <a:ea typeface="Times New Roman" panose="02020603050405020304" pitchFamily="18" charset="0"/>
                <a:cs typeface="HelveticaNeueLT-Roman"/>
              </a:rPr>
              <a:t>Shower Room/WC</a:t>
            </a:r>
            <a:r>
              <a:rPr lang="en-GB" sz="1200" dirty="0">
                <a:solidFill>
                  <a:srgbClr val="000000"/>
                </a:solidFill>
                <a:effectLst/>
                <a:latin typeface="Helvetica" panose="020B0604020202020204" pitchFamily="34" charset="0"/>
                <a:ea typeface="Times New Roman" panose="02020603050405020304" pitchFamily="18" charset="0"/>
                <a:cs typeface="HelveticaNeueLT-Roman"/>
              </a:rPr>
              <a:t>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Basement Area • Four Bedrooms • Study • Lovely </a:t>
            </a:r>
            <a:r>
              <a:rPr lang="en-GB" sz="1200" dirty="0">
                <a:effectLst/>
                <a:latin typeface="Helvetica" panose="020B0604020202020204" pitchFamily="34" charset="0"/>
                <a:ea typeface="Times New Roman" panose="02020603050405020304" pitchFamily="18" charset="0"/>
                <a:cs typeface="HelveticaNeueLT-Roman"/>
              </a:rPr>
              <a:t>Gardens</a:t>
            </a:r>
            <a:r>
              <a:rPr lang="en-GB" sz="1200" dirty="0">
                <a:solidFill>
                  <a:srgbClr val="000000"/>
                </a:solidFill>
                <a:effectLst/>
                <a:latin typeface="Helvetica" panose="020B0604020202020204" pitchFamily="34" charset="0"/>
                <a:ea typeface="Times New Roman" panose="02020603050405020304" pitchFamily="18" charset="0"/>
                <a:cs typeface="HelveticaNeueLT-Roman"/>
              </a:rPr>
              <a:t> •</a:t>
            </a:r>
            <a:endParaRPr lang="en-GB" sz="120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200" dirty="0">
                <a:effectLst/>
                <a:latin typeface="Helvetica" panose="020B0604020202020204" pitchFamily="34" charset="0"/>
                <a:ea typeface="Times New Roman" panose="02020603050405020304" pitchFamily="18" charset="0"/>
                <a:cs typeface="Helvetica" panose="020B0604020202020204" pitchFamily="34" charset="0"/>
              </a:rPr>
              <a:t>Potential To Create Off Road Parking (Previously Had An Off Road</a:t>
            </a:r>
            <a:r>
              <a:rPr lang="en-GB" sz="1200" dirty="0">
                <a:solidFill>
                  <a:srgbClr val="000000"/>
                </a:solidFill>
                <a:effectLst/>
                <a:latin typeface="Helvetica" panose="020B0604020202020204" pitchFamily="34" charset="0"/>
                <a:ea typeface="Times New Roman" panose="02020603050405020304" pitchFamily="18" charset="0"/>
                <a:cs typeface="HelveticaNeueLT-Roman"/>
              </a:rPr>
              <a:t>•</a:t>
            </a:r>
            <a:endParaRPr lang="en-GB" sz="120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200" dirty="0">
                <a:effectLst/>
                <a:latin typeface="Helvetica" panose="020B0604020202020204" pitchFamily="34" charset="0"/>
                <a:ea typeface="Times New Roman" panose="02020603050405020304" pitchFamily="18" charset="0"/>
                <a:cs typeface="Helvetica" panose="020B0604020202020204" pitchFamily="34" charset="0"/>
              </a:rPr>
              <a:t> Parking Space) </a:t>
            </a:r>
            <a:r>
              <a:rPr lang="en-GB" sz="1200" dirty="0">
                <a:solidFill>
                  <a:srgbClr val="000000"/>
                </a:solidFill>
                <a:effectLst/>
                <a:latin typeface="Helvetica" panose="020B0604020202020204" pitchFamily="34" charset="0"/>
                <a:ea typeface="Times New Roman" panose="02020603050405020304" pitchFamily="18" charset="0"/>
                <a:cs typeface="HelveticaNeueLT-Roman"/>
              </a:rPr>
              <a:t>• Gas Central Heating Via Modern Boiler • Pleasant Estuary Views •</a:t>
            </a:r>
            <a:endParaRPr lang="en-GB" sz="1200" b="1" dirty="0">
              <a:solidFill>
                <a:srgbClr val="0070C0"/>
              </a:solidFill>
              <a:latin typeface="Helvetica" panose="020B0604020202020204" pitchFamily="34" charset="0"/>
              <a:cs typeface="Helvetica" panose="020B0604020202020204" pitchFamily="34" charset="0"/>
            </a:endParaRPr>
          </a:p>
          <a:p>
            <a:pPr algn="ctr">
              <a:lnSpc>
                <a:spcPct val="127000"/>
              </a:lnSpc>
            </a:pPr>
            <a:endParaRPr lang="en-GB" sz="1200" b="1" dirty="0">
              <a:solidFill>
                <a:srgbClr val="0070C0"/>
              </a:solidFill>
              <a:latin typeface="Helvetica" panose="020B0604020202020204" pitchFamily="34" charset="0"/>
              <a:cs typeface="Helvetica" panose="020B0604020202020204" pitchFamily="34" charset="0"/>
            </a:endParaRPr>
          </a:p>
          <a:p>
            <a:pPr algn="ctr">
              <a:lnSpc>
                <a:spcPct val="127000"/>
              </a:lnSpc>
            </a:pPr>
            <a:endParaRPr lang="en-GB" sz="1200" dirty="0">
              <a:effectLst/>
              <a:latin typeface="Helvetica" panose="020B0604020202020204" pitchFamily="34" charset="0"/>
              <a:ea typeface="Times New Roman" panose="02020603050405020304" pitchFamily="18" charset="0"/>
              <a:cs typeface="Helvetica" panose="020B0604020202020204" pitchFamily="34"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£460</a:t>
            </a:r>
            <a:r>
              <a:rPr lang="en-GB" sz="1900" dirty="0">
                <a:solidFill>
                  <a:srgbClr val="000000"/>
                </a:solidFill>
                <a:latin typeface="HelveticaNeueLT-Roman"/>
                <a:ea typeface="Times New Roman" panose="02020603050405020304" pitchFamily="18" charset="0"/>
                <a:cs typeface="HelveticaNeueLT-Roman"/>
              </a:rPr>
              <a:t>,000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2 Albion Terrace, Exmouth, EX8 1JT</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2">
            <a:extLst>
              <a:ext uri="{FF2B5EF4-FFF2-40B4-BE49-F238E27FC236}">
                <a16:creationId xmlns:a16="http://schemas.microsoft.com/office/drawing/2014/main" id="{0133D417-81FE-5CCB-AC85-0DB76F77041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69488" y="2613067"/>
            <a:ext cx="6295950" cy="4474297"/>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663800CF-F05D-0E23-382F-250A1C2C181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0274" y="558650"/>
            <a:ext cx="3111435" cy="243542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147B95EA-982C-A53A-9F6B-3852838C06E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7071" y="558650"/>
            <a:ext cx="3171953" cy="245607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48AAA305-F2C0-53BC-7551-0F23561BFEF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1974" y="3113640"/>
            <a:ext cx="3108994" cy="216610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1444CD09-C1E9-C23C-278A-57A0803037F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64741" y="3112669"/>
            <a:ext cx="3171954" cy="216610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35D15128-ACFE-2E04-95E6-BA619F07825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0275" y="5409711"/>
            <a:ext cx="3110694" cy="221610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6">
            <a:extLst>
              <a:ext uri="{FF2B5EF4-FFF2-40B4-BE49-F238E27FC236}">
                <a16:creationId xmlns:a16="http://schemas.microsoft.com/office/drawing/2014/main" id="{40D37C2C-4B80-5812-493D-167F476142C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48401" y="5409711"/>
            <a:ext cx="3200623" cy="221610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438378A0-50EF-2CEE-B8D4-1B0419499FC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45463" y="7744794"/>
            <a:ext cx="2498081" cy="1897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9471824"/>
          </a:xfrm>
          <a:prstGeom prst="rect">
            <a:avLst/>
          </a:prstGeom>
          <a:noFill/>
        </p:spPr>
        <p:txBody>
          <a:bodyPr wrap="square" rtlCol="0">
            <a:spAutoFit/>
          </a:bodyPr>
          <a:lstStyle/>
          <a:p>
            <a:pPr algn="ctr"/>
            <a:r>
              <a:rPr lang="en-GB" sz="1400" b="1" dirty="0">
                <a:solidFill>
                  <a:srgbClr val="333333"/>
                </a:solidFill>
                <a:ea typeface="Times New Roman" panose="02020603050405020304" pitchFamily="18" charset="0"/>
                <a:cs typeface="Helvetica" panose="020B0604020202020204" pitchFamily="34" charset="0"/>
              </a:rPr>
              <a:t>2 Albion Terrace, Exmouth, EX8 1JT</a:t>
            </a:r>
            <a:endParaRPr lang="en-GB" sz="1200" dirty="0">
              <a:solidFill>
                <a:srgbClr val="333333"/>
              </a:solidFill>
              <a:effectLst/>
              <a:ea typeface="Times New Roman" panose="02020603050405020304" pitchFamily="18" charset="0"/>
              <a:cs typeface="Helvetica" panose="020B0604020202020204" pitchFamily="34" charset="0"/>
            </a:endParaRPr>
          </a:p>
          <a:p>
            <a:br>
              <a:rPr lang="en-GB" sz="125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THE ACCOMMODATION COMPRISES: </a:t>
            </a:r>
            <a:r>
              <a:rPr lang="en-GB" sz="1100" dirty="0">
                <a:latin typeface="Helvetica" panose="020B0604020202020204" pitchFamily="34" charset="0"/>
                <a:cs typeface="Helvetica" panose="020B0604020202020204" pitchFamily="34" charset="0"/>
              </a:rPr>
              <a:t>Arched open entrance porch and mosaic tiled floor: courtesy light; solid wood front door to:</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ENTRANCE VESTIBULE: </a:t>
            </a:r>
            <a:r>
              <a:rPr lang="en-GB" sz="1100" dirty="0">
                <a:latin typeface="Helvetica" panose="020B0604020202020204" pitchFamily="34" charset="0"/>
                <a:cs typeface="Helvetica" panose="020B0604020202020204" pitchFamily="34" charset="0"/>
              </a:rPr>
              <a:t>Electric meters; inner part glazed door to:</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RECEPTION HALL: </a:t>
            </a:r>
            <a:r>
              <a:rPr lang="en-GB" sz="1100" dirty="0">
                <a:latin typeface="Helvetica" panose="020B0604020202020204" pitchFamily="34" charset="0"/>
                <a:cs typeface="Helvetica" panose="020B0604020202020204" pitchFamily="34" charset="0"/>
              </a:rPr>
              <a:t>Radiator; stairs to first floor landing; door to:</a:t>
            </a:r>
          </a:p>
          <a:p>
            <a:endParaRPr lang="en-GB" sz="1100" dirty="0">
              <a:latin typeface="Helvetica" panose="020B0604020202020204" pitchFamily="34" charset="0"/>
              <a:cs typeface="Helvetica" panose="020B0604020202020204" pitchFamily="34" charset="0"/>
            </a:endParaRPr>
          </a:p>
          <a:p>
            <a:r>
              <a:rPr lang="en-GB" sz="1100" b="1" dirty="0">
                <a:latin typeface="Helvetica" panose="020B0604020202020204" pitchFamily="34" charset="0"/>
                <a:cs typeface="Helvetica" panose="020B0604020202020204" pitchFamily="34" charset="0"/>
              </a:rPr>
              <a:t>BASEMENT/CELLAR AREA:</a:t>
            </a:r>
            <a:r>
              <a:rPr lang="en-GB" sz="1100" dirty="0">
                <a:latin typeface="Helvetica" panose="020B0604020202020204" pitchFamily="34" charset="0"/>
                <a:cs typeface="Helvetica" panose="020B0604020202020204" pitchFamily="34" charset="0"/>
              </a:rPr>
              <a:t> A useful storage area.</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LOUNGE: </a:t>
            </a:r>
            <a:r>
              <a:rPr lang="en-GB" sz="1100" dirty="0">
                <a:latin typeface="Helvetica" panose="020B0604020202020204" pitchFamily="34" charset="0"/>
                <a:cs typeface="Helvetica" panose="020B0604020202020204" pitchFamily="34" charset="0"/>
              </a:rPr>
              <a:t>4.95m x 3.73m (16'3" x 12’3”) Secondary glazed sash style panelled window to front aspect; part stripped wood flooring; living flame effect gas burner stove housed in marble fireplace with tiled hearth; TV point;; radiator; and picture rail.</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DINING ROOM:</a:t>
            </a:r>
            <a:r>
              <a:rPr lang="en-GB" sz="1100" dirty="0">
                <a:latin typeface="Helvetica" panose="020B0604020202020204" pitchFamily="34" charset="0"/>
                <a:cs typeface="Helvetica" panose="020B0604020202020204" pitchFamily="34" charset="0"/>
              </a:rPr>
              <a:t> 4.52m x 3.12m (14'10" x 10’3”) Secondary glazed panelled sash style window to rear aspect; part stripped wood stripped; exposed brick chimney breast; radiator; picture rail.</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KITCHEN/BREAKFAST:</a:t>
            </a:r>
            <a:r>
              <a:rPr lang="en-GB" sz="1100" dirty="0">
                <a:latin typeface="Helvetica" panose="020B0604020202020204" pitchFamily="34" charset="0"/>
                <a:cs typeface="Helvetica" panose="020B0604020202020204" pitchFamily="34" charset="0"/>
              </a:rPr>
              <a:t>  5.99m x 2.84m (19'8" x 9'4") widening to 9’10 Comprising a range of worktops and cupboards and drawers and appliance space under; inset one and a quarter bowl single drainer sink unit; wall mounted cupboards; exposed brick chimney; gas cooker point with extractor hood over; patterned tiled surround; sealed unit double glazed window overlooking rear garden and sealed unit double doors to rear garden; sky light window; radiator.</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UTILITY ROOM: </a:t>
            </a:r>
            <a:r>
              <a:rPr lang="en-GB" sz="1100" dirty="0">
                <a:latin typeface="Helvetica" panose="020B0604020202020204" pitchFamily="34" charset="0"/>
                <a:cs typeface="Helvetica" panose="020B0604020202020204" pitchFamily="34" charset="0"/>
              </a:rPr>
              <a:t>2.03m x 1.42m (6'8" x 4’8”) Plumbing for automatic washing machine and tumble dryer space beneath work top; modern gas boiler; wall mounted cupboards; window and part glazed door to garden; door to:</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CLOAKROOM/WC: </a:t>
            </a:r>
            <a:r>
              <a:rPr lang="en-GB" sz="1100" dirty="0">
                <a:latin typeface="Helvetica" panose="020B0604020202020204" pitchFamily="34" charset="0"/>
                <a:cs typeface="Helvetica" panose="020B0604020202020204" pitchFamily="34" charset="0"/>
              </a:rPr>
              <a:t>Wash hand basin; tiled splash back; WC;  cupboard housing gas meter and water meter</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dirty="0">
                <a:latin typeface="Helvetica" panose="020B0604020202020204" pitchFamily="34" charset="0"/>
                <a:cs typeface="Helvetica" panose="020B0604020202020204" pitchFamily="34" charset="0"/>
              </a:rPr>
              <a:t>Turning staircase leads to :</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FIRST FLOOR LANDING: </a:t>
            </a:r>
            <a:r>
              <a:rPr lang="en-GB" sz="1100" dirty="0">
                <a:latin typeface="Helvetica" panose="020B0604020202020204" pitchFamily="34" charset="0"/>
                <a:cs typeface="Helvetica" panose="020B0604020202020204" pitchFamily="34" charset="0"/>
              </a:rPr>
              <a:t>Stairs leading to second floor landing; radiator.</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BEDROOM ONE: </a:t>
            </a:r>
            <a:r>
              <a:rPr lang="en-GB" sz="1100" dirty="0">
                <a:latin typeface="Helvetica" panose="020B0604020202020204" pitchFamily="34" charset="0"/>
                <a:cs typeface="Helvetica" panose="020B0604020202020204" pitchFamily="34" charset="0"/>
              </a:rPr>
              <a:t>3.84m x 3.78m (12'7" x 12’5”) Secondary glazed panelled sash window to front aspect; full length floor to ceiling built in wardrobes with cupboards over.</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BEDROOM TWO:</a:t>
            </a:r>
            <a:r>
              <a:rPr lang="en-GB" sz="1100" dirty="0">
                <a:latin typeface="Helvetica" panose="020B0604020202020204" pitchFamily="34" charset="0"/>
                <a:cs typeface="Helvetica" panose="020B0604020202020204" pitchFamily="34" charset="0"/>
              </a:rPr>
              <a:t> 4.32m x 3.2m (14'2" x 10’6”) Glass panelled sash window to rear aspect with some Estuary views; built in wardrobe and shelving units in wall recesses; radiator.</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STUDY:</a:t>
            </a:r>
            <a:r>
              <a:rPr lang="en-GB" sz="1100" dirty="0">
                <a:latin typeface="Helvetica" panose="020B0604020202020204" pitchFamily="34" charset="0"/>
                <a:cs typeface="Helvetica" panose="020B0604020202020204" pitchFamily="34" charset="0"/>
              </a:rPr>
              <a:t> 2.36m x 1.8m (7'9" x 5'11") Glass panelled window to front aspect; radiator.</a:t>
            </a:r>
          </a:p>
          <a:p>
            <a:endParaRPr lang="en-GB" sz="1100" dirty="0">
              <a:latin typeface="Helvetica" panose="020B0604020202020204" pitchFamily="34" charset="0"/>
              <a:cs typeface="Helvetica" panose="020B0604020202020204" pitchFamily="34" charset="0"/>
            </a:endParaRPr>
          </a:p>
          <a:p>
            <a:endParaRPr lang="en-GB" sz="1100" dirty="0">
              <a:latin typeface="Helvetica" panose="020B0604020202020204" pitchFamily="34" charset="0"/>
              <a:cs typeface="Helvetica" panose="020B0604020202020204" pitchFamily="34" charset="0"/>
            </a:endParaRPr>
          </a:p>
          <a:p>
            <a:r>
              <a:rPr lang="en-GB" sz="1100" b="1" dirty="0">
                <a:latin typeface="Helvetica" panose="020B0604020202020204" pitchFamily="34" charset="0"/>
                <a:cs typeface="Helvetica" panose="020B0604020202020204" pitchFamily="34" charset="0"/>
              </a:rPr>
              <a:t>SHOWER ROOM: </a:t>
            </a:r>
            <a:r>
              <a:rPr lang="en-GB" sz="1100" dirty="0">
                <a:latin typeface="Helvetica" panose="020B0604020202020204" pitchFamily="34" charset="0"/>
                <a:cs typeface="Helvetica" panose="020B0604020202020204" pitchFamily="34" charset="0"/>
              </a:rPr>
              <a:t> 2.59m x 1.8m (8'6" x 5'11")Modern stylish suite and large shower cubicle with curved shower screen doors and splash back walls; wash hand basin set in display surface with cupboard under; matching splash back walls and mirror over with integrated light; WC with push button flush; radiator; extractor fan; recessed ceiling spotlighting; single glazed window.</a:t>
            </a:r>
            <a:endParaRPr lang="en-GB" sz="11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100" dirty="0">
                <a:solidFill>
                  <a:srgbClr val="333333"/>
                </a:solidFill>
                <a:effectLst/>
                <a:latin typeface="Helvetica" panose="020B0604020202020204" pitchFamily="34" charset="0"/>
                <a:ea typeface="Times New Roman" panose="02020603050405020304" pitchFamily="18" charset="0"/>
                <a:cs typeface="Helvetica-Bold"/>
              </a:rPr>
            </a:br>
            <a:r>
              <a:rPr lang="en-GB" sz="1100" b="1" dirty="0">
                <a:latin typeface="Helvetica" panose="020B0604020202020204" pitchFamily="34" charset="0"/>
                <a:cs typeface="Helvetica" panose="020B0604020202020204" pitchFamily="34" charset="0"/>
              </a:rPr>
              <a:t>SECOND FLOOR LANDING:</a:t>
            </a:r>
          </a:p>
          <a:p>
            <a:endParaRPr lang="en-GB" sz="1100" dirty="0">
              <a:latin typeface="Helvetica" panose="020B0604020202020204" pitchFamily="34" charset="0"/>
              <a:cs typeface="Helvetica" panose="020B0604020202020204" pitchFamily="34" charset="0"/>
            </a:endParaRPr>
          </a:p>
          <a:p>
            <a:r>
              <a:rPr lang="en-GB" sz="1100" b="1" dirty="0">
                <a:latin typeface="Helvetica" panose="020B0604020202020204" pitchFamily="34" charset="0"/>
                <a:cs typeface="Helvetica" panose="020B0604020202020204" pitchFamily="34" charset="0"/>
              </a:rPr>
              <a:t>BEDROOM THREE;</a:t>
            </a:r>
            <a:r>
              <a:rPr lang="en-GB" sz="1100" dirty="0">
                <a:latin typeface="Helvetica" panose="020B0604020202020204" pitchFamily="34" charset="0"/>
                <a:cs typeface="Helvetica" panose="020B0604020202020204" pitchFamily="34" charset="0"/>
              </a:rPr>
              <a:t> 4.44m x 4.65m (14'7" x 15’3”) Double glazed dormer style windows to rear aspect affording views to the Estuary and Coastline beyond; built in cupboard and drawer unit; part tiled sloping ceilings.</a:t>
            </a: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2308324"/>
          </a:xfrm>
          <a:prstGeom prst="rect">
            <a:avLst/>
          </a:prstGeom>
          <a:noFill/>
        </p:spPr>
        <p:txBody>
          <a:bodyPr wrap="square" rtlCol="0">
            <a:spAutoFit/>
          </a:bodyPr>
          <a:lstStyle/>
          <a:p>
            <a:r>
              <a:rPr lang="en-GB" sz="1100" b="1" dirty="0">
                <a:latin typeface="Helvetica" panose="020B0604020202020204" pitchFamily="34" charset="0"/>
                <a:cs typeface="Helvetica" panose="020B0604020202020204" pitchFamily="34" charset="0"/>
              </a:rPr>
              <a:t>BEDROOM FOUR:</a:t>
            </a:r>
            <a:r>
              <a:rPr lang="en-GB" sz="1100" dirty="0">
                <a:latin typeface="Helvetica" panose="020B0604020202020204" pitchFamily="34" charset="0"/>
                <a:cs typeface="Helvetica" panose="020B0604020202020204" pitchFamily="34" charset="0"/>
              </a:rPr>
              <a:t> 2.31m x 1.7m (7'7" x 5'7") plus recess area of 6'x 2’7 Double glazed window to rear; splendid Estuary views.</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OUTSIDE: </a:t>
            </a:r>
            <a:r>
              <a:rPr lang="en-GB" sz="1100" dirty="0">
                <a:latin typeface="Helvetica" panose="020B0604020202020204" pitchFamily="34" charset="0"/>
                <a:cs typeface="Helvetica" panose="020B0604020202020204" pitchFamily="34" charset="0"/>
              </a:rPr>
              <a:t>A pedestrian gate gives access to a charming front garden with lawn; decorative stone areas; patio pathway and raised colourful shrub borders; summer house. There is a side gateway and pathway to the rear garden.  The enclosed rear garden has decked and block paved patio area.  An outside tap and pedestrian gate to service lane.  With re-modelling of the garden, there is scope to create parking if required.</a:t>
            </a:r>
          </a:p>
          <a:p>
            <a:endParaRPr lang="en-GB" sz="11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r>
              <a:rPr lang="en-GB" sz="1100" b="1" dirty="0">
                <a:solidFill>
                  <a:srgbClr val="333333"/>
                </a:solidFill>
                <a:latin typeface="Helvetica" panose="020B0604020202020204" pitchFamily="34" charset="0"/>
                <a:ea typeface="Times New Roman" panose="02020603050405020304" pitchFamily="18" charset="0"/>
                <a:cs typeface="Helvetica" panose="020B0604020202020204" pitchFamily="34" charset="0"/>
              </a:rPr>
              <a:t>FLOORPLAN:</a:t>
            </a:r>
          </a:p>
          <a:p>
            <a:endParaRPr lang="en-GB" sz="11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1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Bold"/>
            </a:endParaRPr>
          </a:p>
        </p:txBody>
      </p:sp>
      <p:pic>
        <p:nvPicPr>
          <p:cNvPr id="2050" name="Picture 2">
            <a:extLst>
              <a:ext uri="{FF2B5EF4-FFF2-40B4-BE49-F238E27FC236}">
                <a16:creationId xmlns:a16="http://schemas.microsoft.com/office/drawing/2014/main" id="{AA98B069-9331-62B3-8B37-95D4153620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2135" y="2490447"/>
            <a:ext cx="6473672" cy="57109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315</TotalTime>
  <Words>957</Words>
  <Application>Microsoft Office PowerPoint</Application>
  <PresentationFormat>Custom</PresentationFormat>
  <Paragraphs>30</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25</cp:revision>
  <cp:lastPrinted>2024-04-24T11:10:09Z</cp:lastPrinted>
  <dcterms:created xsi:type="dcterms:W3CDTF">2023-03-19T13:39:10Z</dcterms:created>
  <dcterms:modified xsi:type="dcterms:W3CDTF">2024-04-24T11:10:13Z</dcterms:modified>
</cp:coreProperties>
</file>